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0"/>
  </p:notesMasterIdLst>
  <p:sldIdLst>
    <p:sldId id="256" r:id="rId2"/>
    <p:sldId id="260" r:id="rId3"/>
    <p:sldId id="261" r:id="rId4"/>
    <p:sldId id="262" r:id="rId5"/>
    <p:sldId id="263" r:id="rId6"/>
    <p:sldId id="264" r:id="rId7"/>
    <p:sldId id="267" r:id="rId8"/>
    <p:sldId id="427" r:id="rId9"/>
    <p:sldId id="268" r:id="rId10"/>
    <p:sldId id="269" r:id="rId11"/>
    <p:sldId id="271" r:id="rId12"/>
    <p:sldId id="274" r:id="rId13"/>
    <p:sldId id="275" r:id="rId14"/>
    <p:sldId id="276" r:id="rId15"/>
    <p:sldId id="279" r:id="rId16"/>
    <p:sldId id="280" r:id="rId17"/>
    <p:sldId id="282" r:id="rId18"/>
    <p:sldId id="285" r:id="rId19"/>
    <p:sldId id="287" r:id="rId20"/>
    <p:sldId id="289" r:id="rId21"/>
    <p:sldId id="290" r:id="rId22"/>
    <p:sldId id="291" r:id="rId23"/>
    <p:sldId id="295" r:id="rId24"/>
    <p:sldId id="296" r:id="rId25"/>
    <p:sldId id="297" r:id="rId26"/>
    <p:sldId id="298" r:id="rId27"/>
    <p:sldId id="299" r:id="rId28"/>
    <p:sldId id="300" r:id="rId29"/>
    <p:sldId id="302" r:id="rId30"/>
    <p:sldId id="304" r:id="rId31"/>
    <p:sldId id="317" r:id="rId32"/>
    <p:sldId id="306" r:id="rId33"/>
    <p:sldId id="307" r:id="rId34"/>
    <p:sldId id="308" r:id="rId35"/>
    <p:sldId id="309" r:id="rId36"/>
    <p:sldId id="311" r:id="rId37"/>
    <p:sldId id="312" r:id="rId38"/>
    <p:sldId id="349" r:id="rId3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11C5AC-C86E-417D-9634-65BE978F3411}" v="424" dt="2025-08-10T00:03:00.013"/>
  </p1510:revLst>
</p1510:revInfo>
</file>

<file path=ppt/tableStyles.xml><?xml version="1.0" encoding="utf-8"?>
<a:tblStyleLst xmlns:a="http://schemas.openxmlformats.org/drawingml/2006/main" def="{52B05F2C-68A4-4EFC-942E-349EB713C2DB}">
  <a:tblStyle styleId="{52B05F2C-68A4-4EFC-942E-349EB713C2D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028" autoAdjust="0"/>
  </p:normalViewPr>
  <p:slideViewPr>
    <p:cSldViewPr snapToGrid="0">
      <p:cViewPr varScale="1">
        <p:scale>
          <a:sx n="205" d="100"/>
          <a:sy n="205" d="100"/>
        </p:scale>
        <p:origin x="456"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ndon Leung" userId="95e333b92a823007" providerId="LiveId" clId="{0A8A5EA0-6F19-41B7-AF29-604C839F020A}"/>
    <pc:docChg chg="undo custSel addSld delSld modSld sldOrd">
      <pc:chgData name="Brandon Leung" userId="95e333b92a823007" providerId="LiveId" clId="{0A8A5EA0-6F19-41B7-AF29-604C839F020A}" dt="2025-05-07T06:49:04.524" v="2041"/>
      <pc:docMkLst>
        <pc:docMk/>
      </pc:docMkLst>
      <pc:sldChg chg="addSp modSp mod ord modShow modNotes">
        <pc:chgData name="Brandon Leung" userId="95e333b92a823007" providerId="LiveId" clId="{0A8A5EA0-6F19-41B7-AF29-604C839F020A}" dt="2025-05-02T23:46:12.592" v="1461"/>
        <pc:sldMkLst>
          <pc:docMk/>
          <pc:sldMk cId="0" sldId="257"/>
        </pc:sldMkLst>
      </pc:sldChg>
      <pc:sldChg chg="addSp modSp ord modNotes">
        <pc:chgData name="Brandon Leung" userId="95e333b92a823007" providerId="LiveId" clId="{0A8A5EA0-6F19-41B7-AF29-604C839F020A}" dt="2025-05-02T23:46:12.592" v="1461"/>
        <pc:sldMkLst>
          <pc:docMk/>
          <pc:sldMk cId="0" sldId="258"/>
        </pc:sldMkLst>
      </pc:sldChg>
      <pc:sldChg chg="addSp modSp mod ord modShow modNotes">
        <pc:chgData name="Brandon Leung" userId="95e333b92a823007" providerId="LiveId" clId="{0A8A5EA0-6F19-41B7-AF29-604C839F020A}" dt="2025-05-02T23:46:12.592" v="1461"/>
        <pc:sldMkLst>
          <pc:docMk/>
          <pc:sldMk cId="0" sldId="259"/>
        </pc:sldMkLst>
      </pc:sldChg>
      <pc:sldChg chg="addSp delSp modSp mod setBg modClrScheme chgLayout modNotes">
        <pc:chgData name="Brandon Leung" userId="95e333b92a823007" providerId="LiveId" clId="{0A8A5EA0-6F19-41B7-AF29-604C839F020A}" dt="2025-05-07T05:45:38.036" v="2021"/>
        <pc:sldMkLst>
          <pc:docMk/>
          <pc:sldMk cId="0" sldId="260"/>
        </pc:sldMkLst>
      </pc:sldChg>
      <pc:sldChg chg="addSp modSp modNotes">
        <pc:chgData name="Brandon Leung" userId="95e333b92a823007" providerId="LiveId" clId="{0A8A5EA0-6F19-41B7-AF29-604C839F020A}" dt="2025-05-02T06:41:09.549" v="68"/>
        <pc:sldMkLst>
          <pc:docMk/>
          <pc:sldMk cId="0" sldId="261"/>
        </pc:sldMkLst>
      </pc:sldChg>
      <pc:sldChg chg="addSp modSp setBg modNotes">
        <pc:chgData name="Brandon Leung" userId="95e333b92a823007" providerId="LiveId" clId="{0A8A5EA0-6F19-41B7-AF29-604C839F020A}" dt="2025-05-07T05:45:40.416" v="2022"/>
        <pc:sldMkLst>
          <pc:docMk/>
          <pc:sldMk cId="0" sldId="262"/>
        </pc:sldMkLst>
      </pc:sldChg>
      <pc:sldChg chg="addSp modSp">
        <pc:chgData name="Brandon Leung" userId="95e333b92a823007" providerId="LiveId" clId="{0A8A5EA0-6F19-41B7-AF29-604C839F020A}" dt="2025-05-02T06:41:14.330" v="70"/>
        <pc:sldMkLst>
          <pc:docMk/>
          <pc:sldMk cId="0" sldId="263"/>
        </pc:sldMkLst>
      </pc:sldChg>
      <pc:sldChg chg="addSp modSp mod modNotes">
        <pc:chgData name="Brandon Leung" userId="95e333b92a823007" providerId="LiveId" clId="{0A8A5EA0-6F19-41B7-AF29-604C839F020A}" dt="2025-05-02T20:05:35.076" v="284" actId="14100"/>
        <pc:sldMkLst>
          <pc:docMk/>
          <pc:sldMk cId="0" sldId="264"/>
        </pc:sldMkLst>
      </pc:sldChg>
      <pc:sldChg chg="addSp modSp mod ord modShow modNotes">
        <pc:chgData name="Brandon Leung" userId="95e333b92a823007" providerId="LiveId" clId="{0A8A5EA0-6F19-41B7-AF29-604C839F020A}" dt="2025-05-02T23:46:12.592" v="1461"/>
        <pc:sldMkLst>
          <pc:docMk/>
          <pc:sldMk cId="0" sldId="265"/>
        </pc:sldMkLst>
      </pc:sldChg>
      <pc:sldChg chg="addSp modSp mod ord modShow modNotes">
        <pc:chgData name="Brandon Leung" userId="95e333b92a823007" providerId="LiveId" clId="{0A8A5EA0-6F19-41B7-AF29-604C839F020A}" dt="2025-05-02T23:46:12.592" v="1461"/>
        <pc:sldMkLst>
          <pc:docMk/>
          <pc:sldMk cId="0" sldId="266"/>
        </pc:sldMkLst>
      </pc:sldChg>
      <pc:sldChg chg="addSp modSp mod setBg modNotes">
        <pc:chgData name="Brandon Leung" userId="95e333b92a823007" providerId="LiveId" clId="{0A8A5EA0-6F19-41B7-AF29-604C839F020A}" dt="2025-05-07T05:45:42.928" v="2023"/>
        <pc:sldMkLst>
          <pc:docMk/>
          <pc:sldMk cId="0" sldId="267"/>
        </pc:sldMkLst>
      </pc:sldChg>
      <pc:sldChg chg="addSp modSp modNotes">
        <pc:chgData name="Brandon Leung" userId="95e333b92a823007" providerId="LiveId" clId="{0A8A5EA0-6F19-41B7-AF29-604C839F020A}" dt="2025-05-02T06:41:26.938" v="75"/>
        <pc:sldMkLst>
          <pc:docMk/>
          <pc:sldMk cId="0" sldId="268"/>
        </pc:sldMkLst>
      </pc:sldChg>
      <pc:sldChg chg="addSp modSp mod modAnim modNotes">
        <pc:chgData name="Brandon Leung" userId="95e333b92a823007" providerId="LiveId" clId="{0A8A5EA0-6F19-41B7-AF29-604C839F020A}" dt="2025-05-07T06:45:48.830" v="2025" actId="1076"/>
        <pc:sldMkLst>
          <pc:docMk/>
          <pc:sldMk cId="0" sldId="269"/>
        </pc:sldMkLst>
      </pc:sldChg>
      <pc:sldChg chg="addSp modSp mod ord modShow modNotes">
        <pc:chgData name="Brandon Leung" userId="95e333b92a823007" providerId="LiveId" clId="{0A8A5EA0-6F19-41B7-AF29-604C839F020A}" dt="2025-05-02T23:46:12.592" v="1461"/>
        <pc:sldMkLst>
          <pc:docMk/>
          <pc:sldMk cId="0" sldId="270"/>
        </pc:sldMkLst>
      </pc:sldChg>
      <pc:sldChg chg="modNotes">
        <pc:chgData name="Brandon Leung" userId="95e333b92a823007" providerId="LiveId" clId="{0A8A5EA0-6F19-41B7-AF29-604C839F020A}" dt="2025-05-02T23:46:12.592" v="1461"/>
        <pc:sldMkLst>
          <pc:docMk/>
          <pc:sldMk cId="0" sldId="271"/>
        </pc:sldMkLst>
      </pc:sldChg>
      <pc:sldChg chg="addSp modSp mod ord modShow modNotes">
        <pc:chgData name="Brandon Leung" userId="95e333b92a823007" providerId="LiveId" clId="{0A8A5EA0-6F19-41B7-AF29-604C839F020A}" dt="2025-05-02T23:46:12.592" v="1461"/>
        <pc:sldMkLst>
          <pc:docMk/>
          <pc:sldMk cId="0" sldId="272"/>
        </pc:sldMkLst>
      </pc:sldChg>
      <pc:sldChg chg="addSp modSp mod ord modShow modNotes">
        <pc:chgData name="Brandon Leung" userId="95e333b92a823007" providerId="LiveId" clId="{0A8A5EA0-6F19-41B7-AF29-604C839F020A}" dt="2025-05-02T23:46:12.592" v="1461"/>
        <pc:sldMkLst>
          <pc:docMk/>
          <pc:sldMk cId="0" sldId="273"/>
        </pc:sldMkLst>
      </pc:sldChg>
      <pc:sldChg chg="addSp modSp modNotes">
        <pc:chgData name="Brandon Leung" userId="95e333b92a823007" providerId="LiveId" clId="{0A8A5EA0-6F19-41B7-AF29-604C839F020A}" dt="2025-05-02T06:42:58.412" v="137"/>
        <pc:sldMkLst>
          <pc:docMk/>
          <pc:sldMk cId="0" sldId="274"/>
        </pc:sldMkLst>
      </pc:sldChg>
      <pc:sldChg chg="addSp modSp mod setBg modNotes">
        <pc:chgData name="Brandon Leung" userId="95e333b92a823007" providerId="LiveId" clId="{0A8A5EA0-6F19-41B7-AF29-604C839F020A}" dt="2025-05-07T05:45:48.245" v="2024"/>
        <pc:sldMkLst>
          <pc:docMk/>
          <pc:sldMk cId="0" sldId="275"/>
        </pc:sldMkLst>
      </pc:sldChg>
      <pc:sldChg chg="addSp delSp modSp mod modAnim chgLayout modNotes">
        <pc:chgData name="Brandon Leung" userId="95e333b92a823007" providerId="LiveId" clId="{0A8A5EA0-6F19-41B7-AF29-604C839F020A}" dt="2025-05-07T06:47:24.069" v="2032"/>
        <pc:sldMkLst>
          <pc:docMk/>
          <pc:sldMk cId="0" sldId="276"/>
        </pc:sldMkLst>
      </pc:sldChg>
      <pc:sldChg chg="addSp modSp mod ord modShow modNotes">
        <pc:chgData name="Brandon Leung" userId="95e333b92a823007" providerId="LiveId" clId="{0A8A5EA0-6F19-41B7-AF29-604C839F020A}" dt="2025-05-02T23:46:12.592" v="1461"/>
        <pc:sldMkLst>
          <pc:docMk/>
          <pc:sldMk cId="0" sldId="277"/>
        </pc:sldMkLst>
      </pc:sldChg>
      <pc:sldChg chg="addSp modSp mod ord modShow modNotes">
        <pc:chgData name="Brandon Leung" userId="95e333b92a823007" providerId="LiveId" clId="{0A8A5EA0-6F19-41B7-AF29-604C839F020A}" dt="2025-05-02T23:46:12.592" v="1461"/>
        <pc:sldMkLst>
          <pc:docMk/>
          <pc:sldMk cId="0" sldId="278"/>
        </pc:sldMkLst>
      </pc:sldChg>
      <pc:sldChg chg="addSp modSp modNotes">
        <pc:chgData name="Brandon Leung" userId="95e333b92a823007" providerId="LiveId" clId="{0A8A5EA0-6F19-41B7-AF29-604C839F020A}" dt="2025-05-02T06:43:10.943" v="142"/>
        <pc:sldMkLst>
          <pc:docMk/>
          <pc:sldMk cId="0" sldId="279"/>
        </pc:sldMkLst>
      </pc:sldChg>
      <pc:sldChg chg="addSp modSp">
        <pc:chgData name="Brandon Leung" userId="95e333b92a823007" providerId="LiveId" clId="{0A8A5EA0-6F19-41B7-AF29-604C839F020A}" dt="2025-05-02T06:43:14.011" v="143"/>
        <pc:sldMkLst>
          <pc:docMk/>
          <pc:sldMk cId="0" sldId="280"/>
        </pc:sldMkLst>
      </pc:sldChg>
      <pc:sldChg chg="addSp modSp mod ord modShow modNotes">
        <pc:chgData name="Brandon Leung" userId="95e333b92a823007" providerId="LiveId" clId="{0A8A5EA0-6F19-41B7-AF29-604C839F020A}" dt="2025-05-02T23:46:12.592" v="1461"/>
        <pc:sldMkLst>
          <pc:docMk/>
          <pc:sldMk cId="0" sldId="281"/>
        </pc:sldMkLst>
      </pc:sldChg>
      <pc:sldChg chg="addSp modSp modNotes">
        <pc:chgData name="Brandon Leung" userId="95e333b92a823007" providerId="LiveId" clId="{0A8A5EA0-6F19-41B7-AF29-604C839F020A}" dt="2025-05-02T06:43:19.344" v="145"/>
        <pc:sldMkLst>
          <pc:docMk/>
          <pc:sldMk cId="0" sldId="282"/>
        </pc:sldMkLst>
      </pc:sldChg>
      <pc:sldChg chg="addSp modSp mod ord modShow modNotes">
        <pc:chgData name="Brandon Leung" userId="95e333b92a823007" providerId="LiveId" clId="{0A8A5EA0-6F19-41B7-AF29-604C839F020A}" dt="2025-05-02T23:46:12.592" v="1461"/>
        <pc:sldMkLst>
          <pc:docMk/>
          <pc:sldMk cId="0" sldId="283"/>
        </pc:sldMkLst>
      </pc:sldChg>
      <pc:sldChg chg="addSp modSp mod ord modShow modNotes">
        <pc:chgData name="Brandon Leung" userId="95e333b92a823007" providerId="LiveId" clId="{0A8A5EA0-6F19-41B7-AF29-604C839F020A}" dt="2025-05-02T23:46:12.592" v="1461"/>
        <pc:sldMkLst>
          <pc:docMk/>
          <pc:sldMk cId="0" sldId="284"/>
        </pc:sldMkLst>
      </pc:sldChg>
      <pc:sldChg chg="addSp modSp mod modNotes">
        <pc:chgData name="Brandon Leung" userId="95e333b92a823007" providerId="LiveId" clId="{0A8A5EA0-6F19-41B7-AF29-604C839F020A}" dt="2025-05-02T23:44:31.756" v="1456" actId="113"/>
        <pc:sldMkLst>
          <pc:docMk/>
          <pc:sldMk cId="0" sldId="285"/>
        </pc:sldMkLst>
      </pc:sldChg>
      <pc:sldChg chg="addSp modSp mod ord modShow modNotes">
        <pc:chgData name="Brandon Leung" userId="95e333b92a823007" providerId="LiveId" clId="{0A8A5EA0-6F19-41B7-AF29-604C839F020A}" dt="2025-05-02T23:46:12.592" v="1461"/>
        <pc:sldMkLst>
          <pc:docMk/>
          <pc:sldMk cId="0" sldId="286"/>
        </pc:sldMkLst>
      </pc:sldChg>
      <pc:sldChg chg="addSp modSp modNotes">
        <pc:chgData name="Brandon Leung" userId="95e333b92a823007" providerId="LiveId" clId="{0A8A5EA0-6F19-41B7-AF29-604C839F020A}" dt="2025-05-02T06:43:30.415" v="150"/>
        <pc:sldMkLst>
          <pc:docMk/>
          <pc:sldMk cId="0" sldId="287"/>
        </pc:sldMkLst>
      </pc:sldChg>
      <pc:sldChg chg="addSp modSp mod ord modShow modNotes">
        <pc:chgData name="Brandon Leung" userId="95e333b92a823007" providerId="LiveId" clId="{0A8A5EA0-6F19-41B7-AF29-604C839F020A}" dt="2025-05-02T23:46:12.592" v="1461"/>
        <pc:sldMkLst>
          <pc:docMk/>
          <pc:sldMk cId="0" sldId="288"/>
        </pc:sldMkLst>
      </pc:sldChg>
      <pc:sldChg chg="addSp modSp mod setBg modAnim modNotes">
        <pc:chgData name="Brandon Leung" userId="95e333b92a823007" providerId="LiveId" clId="{0A8A5EA0-6F19-41B7-AF29-604C839F020A}" dt="2025-05-07T06:49:04.524" v="2041"/>
        <pc:sldMkLst>
          <pc:docMk/>
          <pc:sldMk cId="0" sldId="290"/>
        </pc:sldMkLst>
      </pc:sldChg>
      <pc:sldChg chg="addSp modSp setBg modNotes">
        <pc:chgData name="Brandon Leung" userId="95e333b92a823007" providerId="LiveId" clId="{0A8A5EA0-6F19-41B7-AF29-604C839F020A}" dt="2025-05-07T06:49:02.107" v="2040"/>
        <pc:sldMkLst>
          <pc:docMk/>
          <pc:sldMk cId="0" sldId="291"/>
        </pc:sldMkLst>
      </pc:sldChg>
      <pc:sldChg chg="addSp modSp mod ord modShow modNotes">
        <pc:chgData name="Brandon Leung" userId="95e333b92a823007" providerId="LiveId" clId="{0A8A5EA0-6F19-41B7-AF29-604C839F020A}" dt="2025-05-02T23:46:12.592" v="1461"/>
        <pc:sldMkLst>
          <pc:docMk/>
          <pc:sldMk cId="0" sldId="292"/>
        </pc:sldMkLst>
      </pc:sldChg>
      <pc:sldChg chg="addSp modSp mod ord modShow modNotes">
        <pc:chgData name="Brandon Leung" userId="95e333b92a823007" providerId="LiveId" clId="{0A8A5EA0-6F19-41B7-AF29-604C839F020A}" dt="2025-05-02T23:46:12.592" v="1461"/>
        <pc:sldMkLst>
          <pc:docMk/>
          <pc:sldMk cId="0" sldId="293"/>
        </pc:sldMkLst>
      </pc:sldChg>
      <pc:sldChg chg="addSp modSp mod ord modShow modNotes">
        <pc:chgData name="Brandon Leung" userId="95e333b92a823007" providerId="LiveId" clId="{0A8A5EA0-6F19-41B7-AF29-604C839F020A}" dt="2025-05-02T23:46:12.592" v="1461"/>
        <pc:sldMkLst>
          <pc:docMk/>
          <pc:sldMk cId="0" sldId="294"/>
        </pc:sldMkLst>
      </pc:sldChg>
      <pc:sldChg chg="addSp modSp mod modNotes">
        <pc:chgData name="Brandon Leung" userId="95e333b92a823007" providerId="LiveId" clId="{0A8A5EA0-6F19-41B7-AF29-604C839F020A}" dt="2025-05-02T22:04:59.802" v="1428" actId="20577"/>
        <pc:sldMkLst>
          <pc:docMk/>
          <pc:sldMk cId="0" sldId="296"/>
        </pc:sldMkLst>
      </pc:sldChg>
      <pc:sldChg chg="addSp modSp modNotes">
        <pc:chgData name="Brandon Leung" userId="95e333b92a823007" providerId="LiveId" clId="{0A8A5EA0-6F19-41B7-AF29-604C839F020A}" dt="2025-05-02T06:46:08.683" v="251"/>
        <pc:sldMkLst>
          <pc:docMk/>
          <pc:sldMk cId="0" sldId="297"/>
        </pc:sldMkLst>
      </pc:sldChg>
      <pc:sldChg chg="addSp modSp mod modNotes">
        <pc:chgData name="Brandon Leung" userId="95e333b92a823007" providerId="LiveId" clId="{0A8A5EA0-6F19-41B7-AF29-604C839F020A}" dt="2025-05-02T22:07:22.553" v="1429" actId="14100"/>
        <pc:sldMkLst>
          <pc:docMk/>
          <pc:sldMk cId="0" sldId="298"/>
        </pc:sldMkLst>
      </pc:sldChg>
      <pc:sldChg chg="addSp modSp modNotes">
        <pc:chgData name="Brandon Leung" userId="95e333b92a823007" providerId="LiveId" clId="{0A8A5EA0-6F19-41B7-AF29-604C839F020A}" dt="2025-05-02T06:46:13.589" v="253"/>
        <pc:sldMkLst>
          <pc:docMk/>
          <pc:sldMk cId="0" sldId="299"/>
        </pc:sldMkLst>
      </pc:sldChg>
      <pc:sldChg chg="addSp modSp modNotes">
        <pc:chgData name="Brandon Leung" userId="95e333b92a823007" providerId="LiveId" clId="{0A8A5EA0-6F19-41B7-AF29-604C839F020A}" dt="2025-05-02T06:46:15.915" v="254"/>
        <pc:sldMkLst>
          <pc:docMk/>
          <pc:sldMk cId="0" sldId="300"/>
        </pc:sldMkLst>
      </pc:sldChg>
      <pc:sldChg chg="addSp modSp mod ord modShow modNotes">
        <pc:chgData name="Brandon Leung" userId="95e333b92a823007" providerId="LiveId" clId="{0A8A5EA0-6F19-41B7-AF29-604C839F020A}" dt="2025-05-02T23:46:12.592" v="1461"/>
        <pc:sldMkLst>
          <pc:docMk/>
          <pc:sldMk cId="0" sldId="301"/>
        </pc:sldMkLst>
      </pc:sldChg>
      <pc:sldChg chg="addSp modSp setBg modNotes">
        <pc:chgData name="Brandon Leung" userId="95e333b92a823007" providerId="LiveId" clId="{0A8A5EA0-6F19-41B7-AF29-604C839F020A}" dt="2025-05-07T06:48:57.854" v="2039"/>
        <pc:sldMkLst>
          <pc:docMk/>
          <pc:sldMk cId="0" sldId="302"/>
        </pc:sldMkLst>
      </pc:sldChg>
      <pc:sldChg chg="addSp modSp mod ord modShow">
        <pc:chgData name="Brandon Leung" userId="95e333b92a823007" providerId="LiveId" clId="{0A8A5EA0-6F19-41B7-AF29-604C839F020A}" dt="2025-05-02T23:46:12.592" v="1461"/>
        <pc:sldMkLst>
          <pc:docMk/>
          <pc:sldMk cId="0" sldId="303"/>
        </pc:sldMkLst>
      </pc:sldChg>
      <pc:sldChg chg="addSp modSp modNotes">
        <pc:chgData name="Brandon Leung" userId="95e333b92a823007" providerId="LiveId" clId="{0A8A5EA0-6F19-41B7-AF29-604C839F020A}" dt="2025-05-02T06:46:25.132" v="258"/>
        <pc:sldMkLst>
          <pc:docMk/>
          <pc:sldMk cId="0" sldId="304"/>
        </pc:sldMkLst>
      </pc:sldChg>
      <pc:sldChg chg="addSp modSp mod ord modShow modNotes">
        <pc:chgData name="Brandon Leung" userId="95e333b92a823007" providerId="LiveId" clId="{0A8A5EA0-6F19-41B7-AF29-604C839F020A}" dt="2025-05-02T23:46:12.592" v="1461"/>
        <pc:sldMkLst>
          <pc:docMk/>
          <pc:sldMk cId="0" sldId="305"/>
        </pc:sldMkLst>
      </pc:sldChg>
      <pc:sldChg chg="addSp modSp mod setBg modNotes">
        <pc:chgData name="Brandon Leung" userId="95e333b92a823007" providerId="LiveId" clId="{0A8A5EA0-6F19-41B7-AF29-604C839F020A}" dt="2025-05-07T06:48:54.119" v="2038"/>
        <pc:sldMkLst>
          <pc:docMk/>
          <pc:sldMk cId="0" sldId="306"/>
        </pc:sldMkLst>
      </pc:sldChg>
      <pc:sldChg chg="addSp modSp modNotes">
        <pc:chgData name="Brandon Leung" userId="95e333b92a823007" providerId="LiveId" clId="{0A8A5EA0-6F19-41B7-AF29-604C839F020A}" dt="2025-05-02T06:46:31.915" v="261"/>
        <pc:sldMkLst>
          <pc:docMk/>
          <pc:sldMk cId="0" sldId="307"/>
        </pc:sldMkLst>
      </pc:sldChg>
      <pc:sldChg chg="addSp modSp mod modNotes">
        <pc:chgData name="Brandon Leung" userId="95e333b92a823007" providerId="LiveId" clId="{0A8A5EA0-6F19-41B7-AF29-604C839F020A}" dt="2025-05-02T22:09:40.479" v="1431" actId="14100"/>
        <pc:sldMkLst>
          <pc:docMk/>
          <pc:sldMk cId="0" sldId="308"/>
        </pc:sldMkLst>
      </pc:sldChg>
      <pc:sldChg chg="addSp modSp modNotes">
        <pc:chgData name="Brandon Leung" userId="95e333b92a823007" providerId="LiveId" clId="{0A8A5EA0-6F19-41B7-AF29-604C839F020A}" dt="2025-05-02T06:46:42.323" v="263"/>
        <pc:sldMkLst>
          <pc:docMk/>
          <pc:sldMk cId="0" sldId="309"/>
        </pc:sldMkLst>
      </pc:sldChg>
      <pc:sldChg chg="addSp modSp mod ord modShow modNotes">
        <pc:chgData name="Brandon Leung" userId="95e333b92a823007" providerId="LiveId" clId="{0A8A5EA0-6F19-41B7-AF29-604C839F020A}" dt="2025-05-02T23:46:12.592" v="1461"/>
        <pc:sldMkLst>
          <pc:docMk/>
          <pc:sldMk cId="0" sldId="310"/>
        </pc:sldMkLst>
      </pc:sldChg>
      <pc:sldChg chg="addSp modSp modNotes">
        <pc:chgData name="Brandon Leung" userId="95e333b92a823007" providerId="LiveId" clId="{0A8A5EA0-6F19-41B7-AF29-604C839F020A}" dt="2025-05-02T06:46:47.187" v="265"/>
        <pc:sldMkLst>
          <pc:docMk/>
          <pc:sldMk cId="0" sldId="311"/>
        </pc:sldMkLst>
      </pc:sldChg>
      <pc:sldChg chg="addSp modSp modNotes">
        <pc:chgData name="Brandon Leung" userId="95e333b92a823007" providerId="LiveId" clId="{0A8A5EA0-6F19-41B7-AF29-604C839F020A}" dt="2025-05-02T06:46:49.561" v="266"/>
        <pc:sldMkLst>
          <pc:docMk/>
          <pc:sldMk cId="0" sldId="312"/>
        </pc:sldMkLst>
      </pc:sldChg>
      <pc:sldChg chg="addSp delSp modSp mod ord chgLayout modNotes">
        <pc:chgData name="Brandon Leung" userId="95e333b92a823007" providerId="LiveId" clId="{0A8A5EA0-6F19-41B7-AF29-604C839F020A}" dt="2025-05-02T23:48:09.316" v="1535" actId="15"/>
        <pc:sldMkLst>
          <pc:docMk/>
          <pc:sldMk cId="0" sldId="313"/>
        </pc:sldMkLst>
      </pc:sldChg>
      <pc:sldChg chg="ord modNotes">
        <pc:chgData name="Brandon Leung" userId="95e333b92a823007" providerId="LiveId" clId="{0A8A5EA0-6F19-41B7-AF29-604C839F020A}" dt="2025-05-02T23:46:21.734" v="1463"/>
        <pc:sldMkLst>
          <pc:docMk/>
          <pc:sldMk cId="0" sldId="314"/>
        </pc:sldMkLst>
      </pc:sldChg>
      <pc:sldChg chg="del ord modNotes">
        <pc:chgData name="Brandon Leung" userId="95e333b92a823007" providerId="LiveId" clId="{0A8A5EA0-6F19-41B7-AF29-604C839F020A}" dt="2025-05-02T23:45:30.371" v="1459" actId="47"/>
        <pc:sldMkLst>
          <pc:docMk/>
          <pc:sldMk cId="0" sldId="315"/>
        </pc:sldMkLst>
      </pc:sldChg>
      <pc:sldChg chg="modSp add mod setBg modNotes">
        <pc:chgData name="Brandon Leung" userId="95e333b92a823007" providerId="LiveId" clId="{0A8A5EA0-6F19-41B7-AF29-604C839F020A}" dt="2025-05-02T06:47:19.488" v="274"/>
        <pc:sldMkLst>
          <pc:docMk/>
          <pc:sldMk cId="2537620143" sldId="316"/>
        </pc:sldMkLst>
      </pc:sldChg>
      <pc:sldChg chg="addSp delSp modSp new del mod">
        <pc:chgData name="Brandon Leung" userId="95e333b92a823007" providerId="LiveId" clId="{0A8A5EA0-6F19-41B7-AF29-604C839F020A}" dt="2025-05-02T21:41:46.648" v="1203" actId="47"/>
        <pc:sldMkLst>
          <pc:docMk/>
          <pc:sldMk cId="1341428742" sldId="317"/>
        </pc:sldMkLst>
      </pc:sldChg>
      <pc:sldChg chg="addSp delSp modSp add mod ord modAnim">
        <pc:chgData name="Brandon Leung" userId="95e333b92a823007" providerId="LiveId" clId="{0A8A5EA0-6F19-41B7-AF29-604C839F020A}" dt="2025-05-02T23:55:29.205" v="2018"/>
        <pc:sldMkLst>
          <pc:docMk/>
          <pc:sldMk cId="2186135703" sldId="317"/>
        </pc:sldMkLst>
      </pc:sldChg>
    </pc:docChg>
  </pc:docChgLst>
  <pc:docChgLst>
    <pc:chgData name="Brandon Leung" userId="95e333b92a823007" providerId="LiveId" clId="{09B38B66-727D-40BB-9C8A-062857E61793}"/>
    <pc:docChg chg="delSld">
      <pc:chgData name="Brandon Leung" userId="95e333b92a823007" providerId="LiveId" clId="{09B38B66-727D-40BB-9C8A-062857E61793}" dt="2025-06-04T09:21:20.976" v="2" actId="47"/>
      <pc:docMkLst>
        <pc:docMk/>
      </pc:docMkLst>
      <pc:sldChg chg="del">
        <pc:chgData name="Brandon Leung" userId="95e333b92a823007" providerId="LiveId" clId="{09B38B66-727D-40BB-9C8A-062857E61793}" dt="2025-06-04T09:21:17.712" v="0" actId="2696"/>
        <pc:sldMkLst>
          <pc:docMk/>
          <pc:sldMk cId="0" sldId="257"/>
        </pc:sldMkLst>
      </pc:sldChg>
      <pc:sldChg chg="del">
        <pc:chgData name="Brandon Leung" userId="95e333b92a823007" providerId="LiveId" clId="{09B38B66-727D-40BB-9C8A-062857E61793}" dt="2025-06-04T09:21:17.712" v="0" actId="2696"/>
        <pc:sldMkLst>
          <pc:docMk/>
          <pc:sldMk cId="0" sldId="258"/>
        </pc:sldMkLst>
      </pc:sldChg>
      <pc:sldChg chg="del">
        <pc:chgData name="Brandon Leung" userId="95e333b92a823007" providerId="LiveId" clId="{09B38B66-727D-40BB-9C8A-062857E61793}" dt="2025-06-04T09:21:17.712" v="0" actId="2696"/>
        <pc:sldMkLst>
          <pc:docMk/>
          <pc:sldMk cId="0" sldId="259"/>
        </pc:sldMkLst>
      </pc:sldChg>
      <pc:sldChg chg="del">
        <pc:chgData name="Brandon Leung" userId="95e333b92a823007" providerId="LiveId" clId="{09B38B66-727D-40BB-9C8A-062857E61793}" dt="2025-06-04T09:21:17.712" v="0" actId="2696"/>
        <pc:sldMkLst>
          <pc:docMk/>
          <pc:sldMk cId="0" sldId="265"/>
        </pc:sldMkLst>
      </pc:sldChg>
      <pc:sldChg chg="del">
        <pc:chgData name="Brandon Leung" userId="95e333b92a823007" providerId="LiveId" clId="{09B38B66-727D-40BB-9C8A-062857E61793}" dt="2025-06-04T09:21:17.712" v="0" actId="2696"/>
        <pc:sldMkLst>
          <pc:docMk/>
          <pc:sldMk cId="0" sldId="266"/>
        </pc:sldMkLst>
      </pc:sldChg>
      <pc:sldChg chg="del">
        <pc:chgData name="Brandon Leung" userId="95e333b92a823007" providerId="LiveId" clId="{09B38B66-727D-40BB-9C8A-062857E61793}" dt="2025-06-04T09:21:17.712" v="0" actId="2696"/>
        <pc:sldMkLst>
          <pc:docMk/>
          <pc:sldMk cId="0" sldId="270"/>
        </pc:sldMkLst>
      </pc:sldChg>
      <pc:sldChg chg="del">
        <pc:chgData name="Brandon Leung" userId="95e333b92a823007" providerId="LiveId" clId="{09B38B66-727D-40BB-9C8A-062857E61793}" dt="2025-06-04T09:21:17.712" v="0" actId="2696"/>
        <pc:sldMkLst>
          <pc:docMk/>
          <pc:sldMk cId="0" sldId="272"/>
        </pc:sldMkLst>
      </pc:sldChg>
      <pc:sldChg chg="del">
        <pc:chgData name="Brandon Leung" userId="95e333b92a823007" providerId="LiveId" clId="{09B38B66-727D-40BB-9C8A-062857E61793}" dt="2025-06-04T09:21:17.712" v="0" actId="2696"/>
        <pc:sldMkLst>
          <pc:docMk/>
          <pc:sldMk cId="0" sldId="273"/>
        </pc:sldMkLst>
      </pc:sldChg>
      <pc:sldChg chg="del">
        <pc:chgData name="Brandon Leung" userId="95e333b92a823007" providerId="LiveId" clId="{09B38B66-727D-40BB-9C8A-062857E61793}" dt="2025-06-04T09:21:17.712" v="0" actId="2696"/>
        <pc:sldMkLst>
          <pc:docMk/>
          <pc:sldMk cId="0" sldId="277"/>
        </pc:sldMkLst>
      </pc:sldChg>
      <pc:sldChg chg="del">
        <pc:chgData name="Brandon Leung" userId="95e333b92a823007" providerId="LiveId" clId="{09B38B66-727D-40BB-9C8A-062857E61793}" dt="2025-06-04T09:21:17.712" v="0" actId="2696"/>
        <pc:sldMkLst>
          <pc:docMk/>
          <pc:sldMk cId="0" sldId="278"/>
        </pc:sldMkLst>
      </pc:sldChg>
      <pc:sldChg chg="del">
        <pc:chgData name="Brandon Leung" userId="95e333b92a823007" providerId="LiveId" clId="{09B38B66-727D-40BB-9C8A-062857E61793}" dt="2025-06-04T09:21:17.712" v="0" actId="2696"/>
        <pc:sldMkLst>
          <pc:docMk/>
          <pc:sldMk cId="0" sldId="281"/>
        </pc:sldMkLst>
      </pc:sldChg>
      <pc:sldChg chg="del">
        <pc:chgData name="Brandon Leung" userId="95e333b92a823007" providerId="LiveId" clId="{09B38B66-727D-40BB-9C8A-062857E61793}" dt="2025-06-04T09:21:17.712" v="0" actId="2696"/>
        <pc:sldMkLst>
          <pc:docMk/>
          <pc:sldMk cId="0" sldId="283"/>
        </pc:sldMkLst>
      </pc:sldChg>
      <pc:sldChg chg="del">
        <pc:chgData name="Brandon Leung" userId="95e333b92a823007" providerId="LiveId" clId="{09B38B66-727D-40BB-9C8A-062857E61793}" dt="2025-06-04T09:21:17.712" v="0" actId="2696"/>
        <pc:sldMkLst>
          <pc:docMk/>
          <pc:sldMk cId="0" sldId="284"/>
        </pc:sldMkLst>
      </pc:sldChg>
      <pc:sldChg chg="del">
        <pc:chgData name="Brandon Leung" userId="95e333b92a823007" providerId="LiveId" clId="{09B38B66-727D-40BB-9C8A-062857E61793}" dt="2025-06-04T09:21:17.712" v="0" actId="2696"/>
        <pc:sldMkLst>
          <pc:docMk/>
          <pc:sldMk cId="0" sldId="286"/>
        </pc:sldMkLst>
      </pc:sldChg>
      <pc:sldChg chg="del">
        <pc:chgData name="Brandon Leung" userId="95e333b92a823007" providerId="LiveId" clId="{09B38B66-727D-40BB-9C8A-062857E61793}" dt="2025-06-04T09:21:17.712" v="0" actId="2696"/>
        <pc:sldMkLst>
          <pc:docMk/>
          <pc:sldMk cId="0" sldId="288"/>
        </pc:sldMkLst>
      </pc:sldChg>
      <pc:sldChg chg="del">
        <pc:chgData name="Brandon Leung" userId="95e333b92a823007" providerId="LiveId" clId="{09B38B66-727D-40BB-9C8A-062857E61793}" dt="2025-06-04T09:21:17.712" v="0" actId="2696"/>
        <pc:sldMkLst>
          <pc:docMk/>
          <pc:sldMk cId="0" sldId="292"/>
        </pc:sldMkLst>
      </pc:sldChg>
      <pc:sldChg chg="del">
        <pc:chgData name="Brandon Leung" userId="95e333b92a823007" providerId="LiveId" clId="{09B38B66-727D-40BB-9C8A-062857E61793}" dt="2025-06-04T09:21:17.712" v="0" actId="2696"/>
        <pc:sldMkLst>
          <pc:docMk/>
          <pc:sldMk cId="0" sldId="293"/>
        </pc:sldMkLst>
      </pc:sldChg>
      <pc:sldChg chg="del">
        <pc:chgData name="Brandon Leung" userId="95e333b92a823007" providerId="LiveId" clId="{09B38B66-727D-40BB-9C8A-062857E61793}" dt="2025-06-04T09:21:17.712" v="0" actId="2696"/>
        <pc:sldMkLst>
          <pc:docMk/>
          <pc:sldMk cId="0" sldId="294"/>
        </pc:sldMkLst>
      </pc:sldChg>
      <pc:sldChg chg="del">
        <pc:chgData name="Brandon Leung" userId="95e333b92a823007" providerId="LiveId" clId="{09B38B66-727D-40BB-9C8A-062857E61793}" dt="2025-06-04T09:21:17.712" v="0" actId="2696"/>
        <pc:sldMkLst>
          <pc:docMk/>
          <pc:sldMk cId="0" sldId="301"/>
        </pc:sldMkLst>
      </pc:sldChg>
      <pc:sldChg chg="del">
        <pc:chgData name="Brandon Leung" userId="95e333b92a823007" providerId="LiveId" clId="{09B38B66-727D-40BB-9C8A-062857E61793}" dt="2025-06-04T09:21:17.712" v="0" actId="2696"/>
        <pc:sldMkLst>
          <pc:docMk/>
          <pc:sldMk cId="0" sldId="303"/>
        </pc:sldMkLst>
      </pc:sldChg>
      <pc:sldChg chg="del">
        <pc:chgData name="Brandon Leung" userId="95e333b92a823007" providerId="LiveId" clId="{09B38B66-727D-40BB-9C8A-062857E61793}" dt="2025-06-04T09:21:17.712" v="0" actId="2696"/>
        <pc:sldMkLst>
          <pc:docMk/>
          <pc:sldMk cId="0" sldId="305"/>
        </pc:sldMkLst>
      </pc:sldChg>
      <pc:sldChg chg="del">
        <pc:chgData name="Brandon Leung" userId="95e333b92a823007" providerId="LiveId" clId="{09B38B66-727D-40BB-9C8A-062857E61793}" dt="2025-06-04T09:21:17.712" v="0" actId="2696"/>
        <pc:sldMkLst>
          <pc:docMk/>
          <pc:sldMk cId="0" sldId="310"/>
        </pc:sldMkLst>
      </pc:sldChg>
      <pc:sldChg chg="del">
        <pc:chgData name="Brandon Leung" userId="95e333b92a823007" providerId="LiveId" clId="{09B38B66-727D-40BB-9C8A-062857E61793}" dt="2025-06-04T09:21:20.976" v="2" actId="47"/>
        <pc:sldMkLst>
          <pc:docMk/>
          <pc:sldMk cId="0" sldId="313"/>
        </pc:sldMkLst>
      </pc:sldChg>
      <pc:sldChg chg="del">
        <pc:chgData name="Brandon Leung" userId="95e333b92a823007" providerId="LiveId" clId="{09B38B66-727D-40BB-9C8A-062857E61793}" dt="2025-06-04T09:21:17.712" v="0" actId="2696"/>
        <pc:sldMkLst>
          <pc:docMk/>
          <pc:sldMk cId="0" sldId="314"/>
        </pc:sldMkLst>
      </pc:sldChg>
      <pc:sldChg chg="del">
        <pc:chgData name="Brandon Leung" userId="95e333b92a823007" providerId="LiveId" clId="{09B38B66-727D-40BB-9C8A-062857E61793}" dt="2025-06-04T09:21:20.050" v="1" actId="47"/>
        <pc:sldMkLst>
          <pc:docMk/>
          <pc:sldMk cId="2537620143" sldId="316"/>
        </pc:sldMkLst>
      </pc:sldChg>
    </pc:docChg>
  </pc:docChgLst>
  <pc:docChgLst>
    <pc:chgData name="Brandon Leung" userId="95e333b92a823007" providerId="LiveId" clId="{0311C5AC-C86E-417D-9634-65BE978F3411}"/>
    <pc:docChg chg="custSel addSld modSld">
      <pc:chgData name="Brandon Leung" userId="95e333b92a823007" providerId="LiveId" clId="{0311C5AC-C86E-417D-9634-65BE978F3411}" dt="2025-08-10T00:03:00.006" v="1126"/>
      <pc:docMkLst>
        <pc:docMk/>
      </pc:docMkLst>
      <pc:sldChg chg="setBg">
        <pc:chgData name="Brandon Leung" userId="95e333b92a823007" providerId="LiveId" clId="{0311C5AC-C86E-417D-9634-65BE978F3411}" dt="2025-08-08T05:40:08.926" v="1116"/>
        <pc:sldMkLst>
          <pc:docMk/>
          <pc:sldMk cId="0" sldId="260"/>
        </pc:sldMkLst>
      </pc:sldChg>
      <pc:sldChg chg="mod setBg modShow">
        <pc:chgData name="Brandon Leung" userId="95e333b92a823007" providerId="LiveId" clId="{0311C5AC-C86E-417D-9634-65BE978F3411}" dt="2025-08-09T01:19:35.366" v="1124" actId="729"/>
        <pc:sldMkLst>
          <pc:docMk/>
          <pc:sldMk cId="0" sldId="261"/>
        </pc:sldMkLst>
      </pc:sldChg>
      <pc:sldChg chg="mod setBg modShow">
        <pc:chgData name="Brandon Leung" userId="95e333b92a823007" providerId="LiveId" clId="{0311C5AC-C86E-417D-9634-65BE978F3411}" dt="2025-08-09T01:19:39.938" v="1125" actId="729"/>
        <pc:sldMkLst>
          <pc:docMk/>
          <pc:sldMk cId="0" sldId="262"/>
        </pc:sldMkLst>
      </pc:sldChg>
      <pc:sldChg chg="mod modShow">
        <pc:chgData name="Brandon Leung" userId="95e333b92a823007" providerId="LiveId" clId="{0311C5AC-C86E-417D-9634-65BE978F3411}" dt="2025-07-11T01:39:51.260" v="2" actId="729"/>
        <pc:sldMkLst>
          <pc:docMk/>
          <pc:sldMk cId="0" sldId="263"/>
        </pc:sldMkLst>
      </pc:sldChg>
      <pc:sldChg chg="mod modShow">
        <pc:chgData name="Brandon Leung" userId="95e333b92a823007" providerId="LiveId" clId="{0311C5AC-C86E-417D-9634-65BE978F3411}" dt="2025-07-11T01:40:08.610" v="3" actId="729"/>
        <pc:sldMkLst>
          <pc:docMk/>
          <pc:sldMk cId="0" sldId="264"/>
        </pc:sldMkLst>
      </pc:sldChg>
      <pc:sldChg chg="setBg">
        <pc:chgData name="Brandon Leung" userId="95e333b92a823007" providerId="LiveId" clId="{0311C5AC-C86E-417D-9634-65BE978F3411}" dt="2025-08-08T05:47:29.582" v="1119"/>
        <pc:sldMkLst>
          <pc:docMk/>
          <pc:sldMk cId="0" sldId="267"/>
        </pc:sldMkLst>
      </pc:sldChg>
      <pc:sldChg chg="delSp modSp mod delAnim">
        <pc:chgData name="Brandon Leung" userId="95e333b92a823007" providerId="LiveId" clId="{0311C5AC-C86E-417D-9634-65BE978F3411}" dt="2025-07-11T01:46:50.002" v="7" actId="478"/>
        <pc:sldMkLst>
          <pc:docMk/>
          <pc:sldMk cId="0" sldId="269"/>
        </pc:sldMkLst>
        <pc:spChg chg="mod">
          <ac:chgData name="Brandon Leung" userId="95e333b92a823007" providerId="LiveId" clId="{0311C5AC-C86E-417D-9634-65BE978F3411}" dt="2025-07-11T01:46:33.640" v="4" actId="20577"/>
          <ac:spMkLst>
            <pc:docMk/>
            <pc:sldMk cId="0" sldId="269"/>
            <ac:spMk id="211" creationId="{00000000-0000-0000-0000-000000000000}"/>
          </ac:spMkLst>
        </pc:spChg>
      </pc:sldChg>
      <pc:sldChg chg="mod modShow">
        <pc:chgData name="Brandon Leung" userId="95e333b92a823007" providerId="LiveId" clId="{0311C5AC-C86E-417D-9634-65BE978F3411}" dt="2025-07-11T01:47:00.437" v="8" actId="729"/>
        <pc:sldMkLst>
          <pc:docMk/>
          <pc:sldMk cId="0" sldId="274"/>
        </pc:sldMkLst>
      </pc:sldChg>
      <pc:sldChg chg="mod modShow">
        <pc:chgData name="Brandon Leung" userId="95e333b92a823007" providerId="LiveId" clId="{0311C5AC-C86E-417D-9634-65BE978F3411}" dt="2025-07-11T05:42:06.609" v="9" actId="729"/>
        <pc:sldMkLst>
          <pc:docMk/>
          <pc:sldMk cId="0" sldId="275"/>
        </pc:sldMkLst>
      </pc:sldChg>
      <pc:sldChg chg="setBg">
        <pc:chgData name="Brandon Leung" userId="95e333b92a823007" providerId="LiveId" clId="{0311C5AC-C86E-417D-9634-65BE978F3411}" dt="2025-08-08T05:53:14.429" v="1122"/>
        <pc:sldMkLst>
          <pc:docMk/>
          <pc:sldMk cId="0" sldId="276"/>
        </pc:sldMkLst>
      </pc:sldChg>
      <pc:sldChg chg="mod modShow">
        <pc:chgData name="Brandon Leung" userId="95e333b92a823007" providerId="LiveId" clId="{0311C5AC-C86E-417D-9634-65BE978F3411}" dt="2025-07-11T05:43:09.816" v="10" actId="729"/>
        <pc:sldMkLst>
          <pc:docMk/>
          <pc:sldMk cId="0" sldId="280"/>
        </pc:sldMkLst>
      </pc:sldChg>
      <pc:sldChg chg="mod modShow">
        <pc:chgData name="Brandon Leung" userId="95e333b92a823007" providerId="LiveId" clId="{0311C5AC-C86E-417D-9634-65BE978F3411}" dt="2025-07-11T05:43:45.051" v="11" actId="729"/>
        <pc:sldMkLst>
          <pc:docMk/>
          <pc:sldMk cId="0" sldId="282"/>
        </pc:sldMkLst>
      </pc:sldChg>
      <pc:sldChg chg="mod modShow">
        <pc:chgData name="Brandon Leung" userId="95e333b92a823007" providerId="LiveId" clId="{0311C5AC-C86E-417D-9634-65BE978F3411}" dt="2025-07-11T05:44:33.391" v="13" actId="729"/>
        <pc:sldMkLst>
          <pc:docMk/>
          <pc:sldMk cId="0" sldId="285"/>
        </pc:sldMkLst>
      </pc:sldChg>
      <pc:sldChg chg="mod modShow">
        <pc:chgData name="Brandon Leung" userId="95e333b92a823007" providerId="LiveId" clId="{0311C5AC-C86E-417D-9634-65BE978F3411}" dt="2025-07-11T05:45:58.039" v="14" actId="729"/>
        <pc:sldMkLst>
          <pc:docMk/>
          <pc:sldMk cId="0" sldId="296"/>
        </pc:sldMkLst>
      </pc:sldChg>
      <pc:sldChg chg="mod modShow">
        <pc:chgData name="Brandon Leung" userId="95e333b92a823007" providerId="LiveId" clId="{0311C5AC-C86E-417D-9634-65BE978F3411}" dt="2025-07-11T05:46:28.492" v="15" actId="729"/>
        <pc:sldMkLst>
          <pc:docMk/>
          <pc:sldMk cId="0" sldId="297"/>
        </pc:sldMkLst>
      </pc:sldChg>
      <pc:sldChg chg="mod modShow">
        <pc:chgData name="Brandon Leung" userId="95e333b92a823007" providerId="LiveId" clId="{0311C5AC-C86E-417D-9634-65BE978F3411}" dt="2025-07-11T05:49:36.464" v="16" actId="729"/>
        <pc:sldMkLst>
          <pc:docMk/>
          <pc:sldMk cId="0" sldId="304"/>
        </pc:sldMkLst>
      </pc:sldChg>
      <pc:sldChg chg="mod modShow">
        <pc:chgData name="Brandon Leung" userId="95e333b92a823007" providerId="LiveId" clId="{0311C5AC-C86E-417D-9634-65BE978F3411}" dt="2025-07-13T21:04:38.281" v="134" actId="729"/>
        <pc:sldMkLst>
          <pc:docMk/>
          <pc:sldMk cId="0" sldId="307"/>
        </pc:sldMkLst>
      </pc:sldChg>
      <pc:sldChg chg="mod modShow">
        <pc:chgData name="Brandon Leung" userId="95e333b92a823007" providerId="LiveId" clId="{0311C5AC-C86E-417D-9634-65BE978F3411}" dt="2025-07-13T20:57:47.989" v="19" actId="729"/>
        <pc:sldMkLst>
          <pc:docMk/>
          <pc:sldMk cId="0" sldId="309"/>
        </pc:sldMkLst>
      </pc:sldChg>
      <pc:sldChg chg="mod modShow">
        <pc:chgData name="Brandon Leung" userId="95e333b92a823007" providerId="LiveId" clId="{0311C5AC-C86E-417D-9634-65BE978F3411}" dt="2025-07-13T20:57:32.256" v="18" actId="729"/>
        <pc:sldMkLst>
          <pc:docMk/>
          <pc:sldMk cId="0" sldId="311"/>
        </pc:sldMkLst>
      </pc:sldChg>
      <pc:sldChg chg="mod modShow">
        <pc:chgData name="Brandon Leung" userId="95e333b92a823007" providerId="LiveId" clId="{0311C5AC-C86E-417D-9634-65BE978F3411}" dt="2025-07-13T20:57:27.298" v="17" actId="729"/>
        <pc:sldMkLst>
          <pc:docMk/>
          <pc:sldMk cId="0" sldId="312"/>
        </pc:sldMkLst>
      </pc:sldChg>
      <pc:sldChg chg="modSp mod setBg modAnim">
        <pc:chgData name="Brandon Leung" userId="95e333b92a823007" providerId="LiveId" clId="{0311C5AC-C86E-417D-9634-65BE978F3411}" dt="2025-08-08T05:54:30.318" v="1123"/>
        <pc:sldMkLst>
          <pc:docMk/>
          <pc:sldMk cId="2186135703" sldId="317"/>
        </pc:sldMkLst>
        <pc:spChg chg="mod">
          <ac:chgData name="Brandon Leung" userId="95e333b92a823007" providerId="LiveId" clId="{0311C5AC-C86E-417D-9634-65BE978F3411}" dt="2025-07-13T21:02:26.427" v="133" actId="27636"/>
          <ac:spMkLst>
            <pc:docMk/>
            <pc:sldMk cId="2186135703" sldId="317"/>
            <ac:spMk id="9" creationId="{AA9192AA-E155-E14C-737E-278F8330EC39}"/>
          </ac:spMkLst>
        </pc:spChg>
      </pc:sldChg>
      <pc:sldChg chg="add">
        <pc:chgData name="Brandon Leung" userId="95e333b92a823007" providerId="LiveId" clId="{0311C5AC-C86E-417D-9634-65BE978F3411}" dt="2025-08-10T00:03:00.006" v="1126"/>
        <pc:sldMkLst>
          <pc:docMk/>
          <pc:sldMk cId="1930949645" sldId="349"/>
        </pc:sldMkLst>
      </pc:sldChg>
      <pc:sldChg chg="modSp add mod setBg">
        <pc:chgData name="Brandon Leung" userId="95e333b92a823007" providerId="LiveId" clId="{0311C5AC-C86E-417D-9634-65BE978F3411}" dt="2025-08-08T05:51:44.018" v="1120"/>
        <pc:sldMkLst>
          <pc:docMk/>
          <pc:sldMk cId="952663836" sldId="427"/>
        </pc:sldMkLst>
        <pc:spChg chg="mod">
          <ac:chgData name="Brandon Leung" userId="95e333b92a823007" providerId="LiveId" clId="{0311C5AC-C86E-417D-9634-65BE978F3411}" dt="2025-07-26T23:28:29.872" v="212" actId="20577"/>
          <ac:spMkLst>
            <pc:docMk/>
            <pc:sldMk cId="952663836" sldId="427"/>
            <ac:spMk id="2" creationId="{123B0421-463B-78E9-A285-0EC5D4A03370}"/>
          </ac:spMkLst>
        </pc:spChg>
        <pc:spChg chg="mod">
          <ac:chgData name="Brandon Leung" userId="95e333b92a823007" providerId="LiveId" clId="{0311C5AC-C86E-417D-9634-65BE978F3411}" dt="2025-07-27T08:28:23.744" v="1115" actId="20577"/>
          <ac:spMkLst>
            <pc:docMk/>
            <pc:sldMk cId="952663836" sldId="427"/>
            <ac:spMk id="3" creationId="{694CEFCA-3DD7-BDB7-84A9-710CA74931F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towardsdatascience.com/this-thing-called-weight-decay-a7cd4bcfccab"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community.alteryx.com/t5/Data-Science/Bias-Versus-Variance/ba-p/351862" TargetMode="External"/><Relationship Id="rId4" Type="http://schemas.openxmlformats.org/officeDocument/2006/relationships/hyperlink" Target="https://proceedings.neurips.cc/paper/2018/file/905056c1ac1dad141560467e0a99e1cf-Paper.pdf"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penai.com/research/deep-double-descent"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atasciencemilan.medium.com/weakly-supervised-learning-introduction-and-best-practices-c65f490d4a0a"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en.wikipedia.org/wiki/Weak_supervision"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tats.stackexchange.com/questions/45643/why-l1-norm-for-sparse-model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satishkumarmoparthi.medium.com/why-l1-norm-creates-sparsity-compared-with-l2-norm-3c6fa9c607f4"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jonathan-hui.medium.com/map-mean-average-precision-for-object-detection-45c121a31173"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scikit-learn.org/stable/modules/generated/sklearn.metrics.average_precision_score.html#sklearn.metrics.average_precision_score" TargetMode="Externa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stats.stackexchange.com/questions/22501/is-there-an-intuitive-interpretation-of-ata-for-a-data-matrix-a/22520#22520" TargetMode="External"/><Relationship Id="rId3" Type="http://schemas.openxmlformats.org/officeDocument/2006/relationships/hyperlink" Target="https://en.wikipedia.org/wiki/Normalization_(statistics)" TargetMode="External"/><Relationship Id="rId7" Type="http://schemas.openxmlformats.org/officeDocument/2006/relationships/hyperlink" Target="https://en.wikipedia.org/wiki/Covariance#Properties"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stats.stackexchange.com/questions/95806/how-to-whiten-the-data-using-principal-component-analysis" TargetMode="External"/><Relationship Id="rId5" Type="http://schemas.openxmlformats.org/officeDocument/2006/relationships/hyperlink" Target="https://en.wikipedia.org/wiki/Whitening_transformation" TargetMode="External"/><Relationship Id="rId10" Type="http://schemas.openxmlformats.org/officeDocument/2006/relationships/hyperlink" Target="https://www.quora.com/Why-is-it-important-to-scale-your-inputs-in-gradient-descent" TargetMode="External"/><Relationship Id="rId4" Type="http://schemas.openxmlformats.org/officeDocument/2006/relationships/hyperlink" Target="https://cs231n.github.io/neural-networks-2/" TargetMode="External"/><Relationship Id="rId9" Type="http://schemas.openxmlformats.org/officeDocument/2006/relationships/hyperlink" Target="https://en.wikipedia.org/wiki/Gram_matrix"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math.stackexchange.com/questions/23596/why-is-the-eigenvector-of-a-covariance-matrix-equal-to-a-principal-component"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stats.stackexchange.com/questions/105592/not-normalizing-data-before-pca-gives-better-explained-variance-ratio" TargetMode="External"/><Relationship Id="rId4" Type="http://schemas.openxmlformats.org/officeDocument/2006/relationships/hyperlink" Target="https://stats.stackexchange.com/questions/95806/how-to-whiten-the-data-using-principal-component-analysi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eb.stanford.edu/~jurafsky/slp3/4.pdf"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community.dataquest.io/t/would-like-to-hear-more-explanation-of-additive-smoothing/473726/5" TargetMode="External"/><Relationship Id="rId5" Type="http://schemas.openxmlformats.org/officeDocument/2006/relationships/hyperlink" Target="https://towardsdatascience.com/sentiment-analysis-introduction-to-naive-bayes-algorithm-96831d77ac91" TargetMode="External"/><Relationship Id="rId4" Type="http://schemas.openxmlformats.org/officeDocument/2006/relationships/hyperlink" Target="https://en.wikipedia.org/wiki/Additive_smoothing"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cs.cornell.edu/courses/cs4758/2012sp/materials/MI63slides.pdf"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stats.stackexchange.com/questions/427600/rnn-vs-kalman-filter-learning-the-underlying-dynamics" TargetMode="External"/><Relationship Id="rId5" Type="http://schemas.openxmlformats.org/officeDocument/2006/relationships/hyperlink" Target="https://www.mathworks.com/videos/introduction-to-kalman-filters-for-object-tracking-79674.html" TargetMode="External"/><Relationship Id="rId4" Type="http://schemas.openxmlformats.org/officeDocument/2006/relationships/hyperlink" Target="https://arxiv.org/pdf/1907.12740.pdf"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jonathan-hui.medium.com/map-mean-average-precision-for-object-detection-45c121a31173"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scikit-learn.org/stable/modules/generated/sklearn.metrics.average_precision_score.html#sklearn.metrics.average_precision_score"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towardsdatascience.com/map-mean-average-precision-might-confuse-you-5956f1bfa9e2"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youtube.com/watch?v=FppOzcDvaDI"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imvieira.github.io/blog/post/2014/10/06/kl-divergence-as-an-objective-function/"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stats.stackexchange.com/questions/265966/why-do-we-use-kullback-leibler-divergence-rather-than-cross-entropy-in-the-t-sne/265989"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youtube.com/watch?app=desktop&amp;v=_0tAoxYkSbI"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297669038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297669038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f297669038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f297669038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f297669038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f297669038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f297669038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f297669038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https://towardsdatascience.com/this-thing-called-weight-decay-a7cd4bcfccab</a:t>
            </a:r>
            <a:endParaRPr/>
          </a:p>
          <a:p>
            <a:pPr marL="0" lvl="0" indent="0" algn="l" rtl="0">
              <a:spcBef>
                <a:spcPts val="0"/>
              </a:spcBef>
              <a:spcAft>
                <a:spcPts val="0"/>
              </a:spcAft>
              <a:buNone/>
            </a:pPr>
            <a:r>
              <a:rPr lang="en" u="sng">
                <a:solidFill>
                  <a:schemeClr val="hlink"/>
                </a:solidFill>
                <a:hlinkClick r:id="rId4"/>
              </a:rPr>
              <a:t>https://proceedings.neurips.cc/paper/2018/file/905056c1ac1dad141560467e0a99e1cf-Paper.pdf</a:t>
            </a:r>
            <a:endParaRPr/>
          </a:p>
          <a:p>
            <a:pPr marL="0" lvl="0" indent="0" algn="l" rtl="0">
              <a:spcBef>
                <a:spcPts val="0"/>
              </a:spcBef>
              <a:spcAft>
                <a:spcPts val="0"/>
              </a:spcAft>
              <a:buNone/>
            </a:pPr>
            <a:r>
              <a:rPr lang="en" u="sng">
                <a:solidFill>
                  <a:schemeClr val="hlink"/>
                </a:solidFill>
                <a:hlinkClick r:id="rId5"/>
              </a:rPr>
              <a:t>https://community.alteryx.com/t5/Data-Science/Bias-Versus-Variance/ba-p/351862</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ac982d00ab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ac982d00ab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https://openai.com/research/deep-double-descent</a:t>
            </a:r>
            <a:endParaRPr/>
          </a:p>
          <a:p>
            <a:pPr marL="0" lvl="0" indent="0" algn="l" rtl="0">
              <a:spcBef>
                <a:spcPts val="0"/>
              </a:spcBef>
              <a:spcAft>
                <a:spcPts val="0"/>
              </a:spcAft>
              <a:buNone/>
            </a:pPr>
            <a:r>
              <a:rPr lang="en"/>
              <a:t>https://www.youtube.com/watch?v=13CZPWmke6A&amp;t=2486s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f809a24ec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f809a24ec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https://en.wikipedia.org/wiki/Curse_of_dimensionality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f297669038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f297669038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https://stats.stackexchange.com/questions/12421/generative-vs-discriminative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f809a24ec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f809a24ec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https://datasciencemilan.medium.com/weakly-supervised-learning-introduction-and-best-practices-c65f490d4a0a</a:t>
            </a:r>
            <a:endParaRPr/>
          </a:p>
          <a:p>
            <a:pPr marL="0" lvl="0" indent="0" algn="l" rtl="0">
              <a:spcBef>
                <a:spcPts val="0"/>
              </a:spcBef>
              <a:spcAft>
                <a:spcPts val="0"/>
              </a:spcAft>
              <a:buNone/>
            </a:pPr>
            <a:r>
              <a:rPr lang="en" u="sng">
                <a:solidFill>
                  <a:schemeClr val="hlink"/>
                </a:solidFill>
                <a:hlinkClick r:id="rId4"/>
              </a:rPr>
              <a:t>https://en.wikipedia.org/wiki/Weak_supervision</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04818103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04818103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https://en.wikipedia.org/wiki/Empirical_risk_minimization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0b123dcbd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0b123dcbd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https://stats.stackexchange.com/questions/45643/why-l1-norm-for-sparse-models</a:t>
            </a:r>
            <a:endParaRPr/>
          </a:p>
          <a:p>
            <a:pPr marL="0" lvl="0" indent="0" algn="l" rtl="0">
              <a:spcBef>
                <a:spcPts val="0"/>
              </a:spcBef>
              <a:spcAft>
                <a:spcPts val="0"/>
              </a:spcAft>
              <a:buNone/>
            </a:pPr>
            <a:r>
              <a:rPr lang="en" u="sng">
                <a:solidFill>
                  <a:schemeClr val="hlink"/>
                </a:solidFill>
                <a:hlinkClick r:id="rId4"/>
              </a:rPr>
              <a:t>https://satishkumarmoparthi.medium.com/why-l1-norm-creates-sparsity-compared-with-l2-norm-3c6fa9c607f4</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f297669038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f297669038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0f6a44aa9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0f6a44aa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https://jonathan-hui.medium.com/map-mean-average-precision-for-object-detection-45c121a31173</a:t>
            </a:r>
            <a:endParaRPr/>
          </a:p>
          <a:p>
            <a:pPr marL="0" lvl="0" indent="0" algn="l" rtl="0">
              <a:spcBef>
                <a:spcPts val="0"/>
              </a:spcBef>
              <a:spcAft>
                <a:spcPts val="0"/>
              </a:spcAft>
              <a:buNone/>
            </a:pPr>
            <a:r>
              <a:rPr lang="en"/>
              <a:t>https://stats.stackexchange.com/questions/7207/roc-vs-precision-and-recall-curves</a:t>
            </a:r>
            <a:endParaRPr/>
          </a:p>
          <a:p>
            <a:pPr marL="0" lvl="0" indent="0" algn="l" rtl="0">
              <a:spcBef>
                <a:spcPts val="0"/>
              </a:spcBef>
              <a:spcAft>
                <a:spcPts val="0"/>
              </a:spcAft>
              <a:buNone/>
            </a:pPr>
            <a:r>
              <a:rPr lang="en" u="sng">
                <a:solidFill>
                  <a:schemeClr val="hlink"/>
                </a:solidFill>
                <a:hlinkClick r:id="rId4"/>
              </a:rPr>
              <a:t>https://scikit-learn.org/stable/modules/generated/sklearn.metrics.average_precision_score.html#sklearn.metrics.average_precision_score</a:t>
            </a:r>
            <a:endParaRPr/>
          </a:p>
          <a:p>
            <a:pPr marL="0" lvl="0" indent="0" algn="l" rtl="0">
              <a:spcBef>
                <a:spcPts val="0"/>
              </a:spcBef>
              <a:spcAft>
                <a:spcPts val="0"/>
              </a:spcAft>
              <a:buNone/>
            </a:pPr>
            <a:r>
              <a:rPr lang="en"/>
              <a:t>https://nlp.stanford.edu/IR-book/html/htmledition/evaluation-of-ranked-retrieval-results-1.html</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f809a24ec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f809a24ec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https://en.wikipedia.org/wiki/Normalization_(statistics)</a:t>
            </a:r>
            <a:endParaRPr/>
          </a:p>
          <a:p>
            <a:pPr marL="0" lvl="0" indent="0" algn="l" rtl="0">
              <a:spcBef>
                <a:spcPts val="0"/>
              </a:spcBef>
              <a:spcAft>
                <a:spcPts val="0"/>
              </a:spcAft>
              <a:buNone/>
            </a:pPr>
            <a:r>
              <a:rPr lang="en" u="sng">
                <a:solidFill>
                  <a:schemeClr val="hlink"/>
                </a:solidFill>
                <a:hlinkClick r:id="rId4"/>
              </a:rPr>
              <a:t>https://cs231n.github.io/neural-networks-2/</a:t>
            </a:r>
            <a:endParaRPr/>
          </a:p>
          <a:p>
            <a:pPr marL="0" lvl="0" indent="0" algn="l" rtl="0">
              <a:spcBef>
                <a:spcPts val="0"/>
              </a:spcBef>
              <a:spcAft>
                <a:spcPts val="0"/>
              </a:spcAft>
              <a:buNone/>
            </a:pPr>
            <a:r>
              <a:rPr lang="en" u="sng">
                <a:solidFill>
                  <a:schemeClr val="hlink"/>
                </a:solidFill>
                <a:hlinkClick r:id="rId5"/>
              </a:rPr>
              <a:t>https://en.wikipedia.org/wiki/Whitening_transformation</a:t>
            </a:r>
            <a:endParaRPr/>
          </a:p>
          <a:p>
            <a:pPr marL="0" lvl="0" indent="0" algn="l" rtl="0">
              <a:spcBef>
                <a:spcPts val="0"/>
              </a:spcBef>
              <a:spcAft>
                <a:spcPts val="0"/>
              </a:spcAft>
              <a:buNone/>
            </a:pPr>
            <a:r>
              <a:rPr lang="en" u="sng">
                <a:solidFill>
                  <a:schemeClr val="hlink"/>
                </a:solidFill>
                <a:hlinkClick r:id="rId6"/>
              </a:rPr>
              <a:t>https://stats.stackexchange.com/questions/95806/how-to-whiten-the-data-using-principal-component-analysis</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6"/>
              </a:rPr>
              <a:t>https://stats.stackexchange.com/questions/95806/how-to-whiten-the-data-using-principal-component-analysis</a:t>
            </a:r>
            <a:endParaRPr/>
          </a:p>
          <a:p>
            <a:pPr marL="0" lvl="0" indent="0" algn="l" rtl="0">
              <a:spcBef>
                <a:spcPts val="0"/>
              </a:spcBef>
              <a:spcAft>
                <a:spcPts val="0"/>
              </a:spcAft>
              <a:buNone/>
            </a:pPr>
            <a:r>
              <a:rPr lang="en" u="sng">
                <a:solidFill>
                  <a:schemeClr val="hlink"/>
                </a:solidFill>
                <a:hlinkClick r:id="rId7"/>
              </a:rPr>
              <a:t>https://en.wikipedia.org/wiki/Covariance#Properties</a:t>
            </a:r>
            <a:endParaRPr/>
          </a:p>
          <a:p>
            <a:pPr marL="0" lvl="0" indent="0" algn="l" rtl="0">
              <a:spcBef>
                <a:spcPts val="0"/>
              </a:spcBef>
              <a:spcAft>
                <a:spcPts val="0"/>
              </a:spcAft>
              <a:buNone/>
            </a:pPr>
            <a:r>
              <a:rPr lang="en" u="sng">
                <a:solidFill>
                  <a:schemeClr val="hlink"/>
                </a:solidFill>
                <a:hlinkClick r:id="rId8"/>
              </a:rPr>
              <a:t>https://stats.stackexchange.com/questions/22501/is-there-an-intuitive-interpretation-of-ata-for-a-data-matrix-a/22520#22520</a:t>
            </a:r>
            <a:endParaRPr/>
          </a:p>
          <a:p>
            <a:pPr marL="0" lvl="0" indent="0" algn="l" rtl="0">
              <a:spcBef>
                <a:spcPts val="0"/>
              </a:spcBef>
              <a:spcAft>
                <a:spcPts val="0"/>
              </a:spcAft>
              <a:buNone/>
            </a:pPr>
            <a:r>
              <a:rPr lang="en" u="sng">
                <a:solidFill>
                  <a:schemeClr val="hlink"/>
                </a:solidFill>
                <a:hlinkClick r:id="rId9"/>
              </a:rPr>
              <a:t>https://en.wikipedia.org/wiki/Gram_matrix</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10"/>
              </a:rPr>
              <a:t>https://www.quora.com/Why-is-it-important-to-scale-your-inputs-in-gradient-descent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f297669038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f297669038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https://math.stackexchange.com/questions/23596/why-is-the-eigenvector-of-a-covariance-matrix-equal-to-a-principal-component</a:t>
            </a:r>
            <a:endParaRPr/>
          </a:p>
          <a:p>
            <a:pPr marL="0" lvl="0" indent="0" algn="l" rtl="0">
              <a:spcBef>
                <a:spcPts val="0"/>
              </a:spcBef>
              <a:spcAft>
                <a:spcPts val="0"/>
              </a:spcAft>
              <a:buNone/>
            </a:pPr>
            <a:r>
              <a:rPr lang="en" u="sng">
                <a:solidFill>
                  <a:schemeClr val="hlink"/>
                </a:solidFill>
                <a:hlinkClick r:id="rId4"/>
              </a:rPr>
              <a:t>https://stats.stackexchange.com/questions/95806/how-to-whiten-the-data-using-principal-component-analysis</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5"/>
              </a:rPr>
              <a:t>https://stats.stackexchange.com/questions/105592/not-normalizing-data-before-pca-gives-better-explained-variance-ratio</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f29766904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f2976690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0dab2fa9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0dab2fa9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f297669038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f297669038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f297669038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f297669038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0dab2fa9e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0dab2fa9e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https://stats.stackexchange.com/questions/133656/how-to-understand-the-drawbacks-of-k-means/133694#133694</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f297669038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f297669038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https://en.wikipedia.org/wiki/Mixture_model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048181035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048181035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f297669038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f297669038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https://jgreitemann.github.io/svm-demo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0b123dcbd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0b123dcbd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https://stackoverflow.com/questions/26355942/why-is-the-f-measure-a-harmonic-mean-and-not-an-arithmetic-mean-of-the-precision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a:extLst>
            <a:ext uri="{FF2B5EF4-FFF2-40B4-BE49-F238E27FC236}">
              <a16:creationId xmlns:a16="http://schemas.microsoft.com/office/drawing/2014/main" id="{1FFA7C9C-F606-A39D-E1DC-8AE524537F61}"/>
            </a:ext>
          </a:extLst>
        </p:cNvPr>
        <p:cNvGrpSpPr/>
        <p:nvPr/>
      </p:nvGrpSpPr>
      <p:grpSpPr>
        <a:xfrm>
          <a:off x="0" y="0"/>
          <a:ext cx="0" cy="0"/>
          <a:chOff x="0" y="0"/>
          <a:chExt cx="0" cy="0"/>
        </a:xfrm>
      </p:grpSpPr>
      <p:sp>
        <p:nvSpPr>
          <p:cNvPr id="769" name="Google Shape;769;g2ac982d00ab_1_1:notes">
            <a:extLst>
              <a:ext uri="{FF2B5EF4-FFF2-40B4-BE49-F238E27FC236}">
                <a16:creationId xmlns:a16="http://schemas.microsoft.com/office/drawing/2014/main" id="{3E21351A-FFC0-E618-3137-6616A013AB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2ac982d00ab_1_1:notes">
            <a:extLst>
              <a:ext uri="{FF2B5EF4-FFF2-40B4-BE49-F238E27FC236}">
                <a16:creationId xmlns:a16="http://schemas.microsoft.com/office/drawing/2014/main" id="{BF210701-949E-3D42-6452-2D7984BCC4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85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f297669038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f297669038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0dab2fa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10dab2fa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https://web.stanford.edu/~jurafsky/slp3/4.pdf</a:t>
            </a:r>
            <a:endParaRPr/>
          </a:p>
          <a:p>
            <a:pPr marL="0" lvl="0" indent="0" algn="l" rtl="0">
              <a:spcBef>
                <a:spcPts val="0"/>
              </a:spcBef>
              <a:spcAft>
                <a:spcPts val="0"/>
              </a:spcAft>
              <a:buNone/>
            </a:pPr>
            <a:r>
              <a:rPr lang="en" u="sng">
                <a:solidFill>
                  <a:schemeClr val="hlink"/>
                </a:solidFill>
                <a:hlinkClick r:id="rId4"/>
              </a:rPr>
              <a:t>https://en.wikipedia.org/wiki/Additive_smoothing</a:t>
            </a:r>
            <a:endParaRPr/>
          </a:p>
          <a:p>
            <a:pPr marL="0" lvl="0" indent="0" algn="l" rtl="0">
              <a:spcBef>
                <a:spcPts val="0"/>
              </a:spcBef>
              <a:spcAft>
                <a:spcPts val="0"/>
              </a:spcAft>
              <a:buNone/>
            </a:pPr>
            <a:r>
              <a:rPr lang="en" u="sng">
                <a:solidFill>
                  <a:schemeClr val="hlink"/>
                </a:solidFill>
                <a:hlinkClick r:id="rId5"/>
              </a:rPr>
              <a:t>https://towardsdatascience.com/sentiment-analysis-introduction-to-naive-bayes-algorithm-96831d77ac91</a:t>
            </a:r>
            <a:endParaRPr/>
          </a:p>
          <a:p>
            <a:pPr marL="0" lvl="0" indent="0" algn="l" rtl="0">
              <a:spcBef>
                <a:spcPts val="0"/>
              </a:spcBef>
              <a:spcAft>
                <a:spcPts val="0"/>
              </a:spcAft>
              <a:buNone/>
            </a:pPr>
            <a:r>
              <a:rPr lang="en" u="sng">
                <a:solidFill>
                  <a:schemeClr val="hlink"/>
                </a:solidFill>
                <a:hlinkClick r:id="rId6"/>
              </a:rPr>
              <a:t>https://community.dataquest.io/t/would-like-to-hear-more-explanation-of-additive-smoothing/473726/5</a:t>
            </a:r>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046ed9e5d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046ed9e5d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https://victorzhou.com/blog/intro-to-random-forests/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46ed9e5d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46ed9e5d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https://victorzhou.com/blog/intro-to-random-forests/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046ed9e5d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046ed9e5d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https://martin-thoma.com/comparing-classifiers/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048181035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048181035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https://www.cs.cornell.edu/courses/cs4758/2012sp/materials/MI63slides.pdf</a:t>
            </a:r>
            <a:endParaRPr/>
          </a:p>
          <a:p>
            <a:pPr marL="0" lvl="0" indent="0" algn="l" rtl="0">
              <a:spcBef>
                <a:spcPts val="0"/>
              </a:spcBef>
              <a:spcAft>
                <a:spcPts val="0"/>
              </a:spcAft>
              <a:buNone/>
            </a:pPr>
            <a:r>
              <a:rPr lang="en" u="sng">
                <a:solidFill>
                  <a:schemeClr val="hlink"/>
                </a:solidFill>
                <a:hlinkClick r:id="rId4"/>
              </a:rPr>
              <a:t>https://arxiv.org/pdf/1907.12740.pdf</a:t>
            </a:r>
            <a:endParaRPr/>
          </a:p>
          <a:p>
            <a:pPr marL="0" lvl="0" indent="0" algn="l" rtl="0">
              <a:spcBef>
                <a:spcPts val="0"/>
              </a:spcBef>
              <a:spcAft>
                <a:spcPts val="0"/>
              </a:spcAft>
              <a:buNone/>
            </a:pPr>
            <a:r>
              <a:rPr lang="en" u="sng">
                <a:solidFill>
                  <a:schemeClr val="hlink"/>
                </a:solidFill>
                <a:hlinkClick r:id="rId5"/>
              </a:rPr>
              <a:t>https://www.mathworks.com/videos/introduction-to-kalman-filters-for-object-tracking-79674.html</a:t>
            </a:r>
            <a:endParaRPr/>
          </a:p>
          <a:p>
            <a:pPr marL="0" lvl="0" indent="0" algn="l" rtl="0">
              <a:spcBef>
                <a:spcPts val="0"/>
              </a:spcBef>
              <a:spcAft>
                <a:spcPts val="0"/>
              </a:spcAft>
              <a:buNone/>
            </a:pPr>
            <a:endParaRPr/>
          </a:p>
          <a:p>
            <a:pPr marL="0" lvl="0" indent="0" algn="l" rtl="0">
              <a:spcBef>
                <a:spcPts val="0"/>
              </a:spcBef>
              <a:spcAft>
                <a:spcPts val="0"/>
              </a:spcAft>
              <a:buNone/>
            </a:pPr>
            <a:r>
              <a:rPr lang="en"/>
              <a:t>https://www.reddit.com/r/compsci/comments/ccgeqc/can_kalman_filters_or_bayesian_filters_in_general/</a:t>
            </a:r>
            <a:endParaRPr/>
          </a:p>
          <a:p>
            <a:pPr marL="0" lvl="0" indent="0" algn="l" rtl="0">
              <a:spcBef>
                <a:spcPts val="0"/>
              </a:spcBef>
              <a:spcAft>
                <a:spcPts val="0"/>
              </a:spcAft>
              <a:buNone/>
            </a:pPr>
            <a:r>
              <a:rPr lang="en" u="sng">
                <a:solidFill>
                  <a:schemeClr val="hlink"/>
                </a:solidFill>
                <a:hlinkClick r:id="rId6"/>
              </a:rPr>
              <a:t>https://stats.stackexchange.com/questions/427600/rnn-vs-kalman-filter-learning-the-underlying-dynamics</a:t>
            </a:r>
            <a:endParaRPr/>
          </a:p>
          <a:p>
            <a:pPr marL="0" lvl="0" indent="0" algn="l" rtl="0">
              <a:spcBef>
                <a:spcPts val="0"/>
              </a:spcBef>
              <a:spcAft>
                <a:spcPts val="0"/>
              </a:spcAft>
              <a:buNone/>
            </a:pPr>
            <a:r>
              <a:rPr lang="en"/>
              <a:t>https://stackoverflow.com/questions/14465415/kalman-filter-how-to-use-it-with-no-state-transition-model</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f29766903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f2976690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https://jonathan-hui.medium.com/map-mean-average-precision-for-object-detection-45c121a31173</a:t>
            </a:r>
            <a:endParaRPr/>
          </a:p>
          <a:p>
            <a:pPr marL="0" lvl="0" indent="0" algn="l" rtl="0">
              <a:spcBef>
                <a:spcPts val="0"/>
              </a:spcBef>
              <a:spcAft>
                <a:spcPts val="0"/>
              </a:spcAft>
              <a:buNone/>
            </a:pPr>
            <a:r>
              <a:rPr lang="en"/>
              <a:t>https://stats.stackexchange.com/questions/7207/roc-vs-precision-and-recall-curves</a:t>
            </a:r>
            <a:endParaRPr/>
          </a:p>
          <a:p>
            <a:pPr marL="0" lvl="0" indent="0" algn="l" rtl="0">
              <a:spcBef>
                <a:spcPts val="0"/>
              </a:spcBef>
              <a:spcAft>
                <a:spcPts val="0"/>
              </a:spcAft>
              <a:buNone/>
            </a:pPr>
            <a:r>
              <a:rPr lang="en" u="sng">
                <a:solidFill>
                  <a:schemeClr val="hlink"/>
                </a:solidFill>
                <a:hlinkClick r:id="rId4"/>
              </a:rPr>
              <a:t>https://scikit-learn.org/stable/modules/generated/sklearn.metrics.average_precision_score.html#sklearn.metrics.average_precision_score</a:t>
            </a:r>
            <a:endParaRPr/>
          </a:p>
          <a:p>
            <a:pPr marL="0" lvl="0" indent="0" algn="l" rtl="0">
              <a:spcBef>
                <a:spcPts val="0"/>
              </a:spcBef>
              <a:spcAft>
                <a:spcPts val="0"/>
              </a:spcAft>
              <a:buNone/>
            </a:pPr>
            <a:r>
              <a:rPr lang="en"/>
              <a:t>https://nlp.stanford.edu/IR-book/html/htmledition/evaluation-of-ranked-retrieval-results-1.html</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f297669038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f297669038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f4ab7064dd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f4ab7064d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https://towardsdatascience.com/map-mean-average-precision-might-confuse-you-5956f1bfa9e2</a:t>
            </a:r>
            <a:endParaRPr/>
          </a:p>
          <a:p>
            <a:pPr marL="0" lvl="0" indent="0" algn="l" rtl="0">
              <a:spcBef>
                <a:spcPts val="0"/>
              </a:spcBef>
              <a:spcAft>
                <a:spcPts val="0"/>
              </a:spcAft>
              <a:buNone/>
            </a:pPr>
            <a:r>
              <a:rPr lang="en" u="sng">
                <a:solidFill>
                  <a:schemeClr val="hlink"/>
                </a:solidFill>
                <a:hlinkClick r:id="rId4"/>
              </a:rPr>
              <a:t>https://www.youtube.com/watch?v=FppOzcDvaDI</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ff1e7ca1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eff1e7ca1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https://timvieira.github.io/blog/post/2014/10/06/kl-divergence-as-an-objective-function/</a:t>
            </a:r>
            <a:endParaRPr/>
          </a:p>
          <a:p>
            <a:pPr marL="0" lvl="0" indent="0" algn="l" rtl="0">
              <a:spcBef>
                <a:spcPts val="0"/>
              </a:spcBef>
              <a:spcAft>
                <a:spcPts val="0"/>
              </a:spcAft>
              <a:buNone/>
            </a:pPr>
            <a:r>
              <a:rPr lang="en" u="sng">
                <a:solidFill>
                  <a:schemeClr val="hlink"/>
                </a:solidFill>
                <a:hlinkClick r:id="rId4"/>
              </a:rPr>
              <a:t>https://stats.stackexchange.com/questions/265966/why-do-we-use-kullback-leibler-divergence-rather-than-cross-entropy-in-the-t-sne/265989</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142daed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2142daed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https://www.reddit.com/r/MachineLearning/comments/ke1r2q/r_why_do_knowledge_distillation_papers_always_use/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eff1e7ca1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eff1e7ca1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MSE(X,Y)=\frac{1}{n}\sum_i (X_i-Y_i)^2 =\frac{1}{n} \left \| X-Y \right \|_2^2</a:t>
            </a:r>
            <a:endParaRPr/>
          </a:p>
          <a:p>
            <a:pPr marL="0" lvl="0" indent="0" algn="l" rtl="0">
              <a:spcBef>
                <a:spcPts val="0"/>
              </a:spcBef>
              <a:spcAft>
                <a:spcPts val="0"/>
              </a:spcAft>
              <a:buNone/>
            </a:pPr>
            <a:r>
              <a:rPr lang="en" u="sng">
                <a:solidFill>
                  <a:schemeClr val="hlink"/>
                </a:solidFill>
                <a:hlinkClick r:id="rId3"/>
              </a:rPr>
              <a:t>https://www.youtube.com/watch?app=desktop&amp;v=_0tAoxYkSbI</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F45B4-77A3-3F89-E286-0D3FD968E9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B9A3AB-CF86-16C1-6F94-E7375C1F41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6AE698-8AE2-7DEF-1860-CD33D452468B}"/>
              </a:ext>
            </a:extLst>
          </p:cNvPr>
          <p:cNvSpPr>
            <a:spLocks noGrp="1"/>
          </p:cNvSpPr>
          <p:nvPr>
            <p:ph type="dt" sz="half" idx="10"/>
          </p:nvPr>
        </p:nvSpPr>
        <p:spPr/>
        <p:txBody>
          <a:bodyPr/>
          <a:lstStyle/>
          <a:p>
            <a:fld id="{7C2AD83F-947F-461D-82B5-A5FEB20DC08D}" type="datetimeFigureOut">
              <a:rPr lang="en-US" smtClean="0"/>
              <a:t>8/9/2025</a:t>
            </a:fld>
            <a:endParaRPr lang="en-US"/>
          </a:p>
        </p:txBody>
      </p:sp>
      <p:sp>
        <p:nvSpPr>
          <p:cNvPr id="5" name="Footer Placeholder 4">
            <a:extLst>
              <a:ext uri="{FF2B5EF4-FFF2-40B4-BE49-F238E27FC236}">
                <a16:creationId xmlns:a16="http://schemas.microsoft.com/office/drawing/2014/main" id="{5732A613-DA07-C73B-FF91-5B0620CDC1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CC2BD-8FF9-C548-C884-4D45D0600642}"/>
              </a:ext>
            </a:extLst>
          </p:cNvPr>
          <p:cNvSpPr>
            <a:spLocks noGrp="1"/>
          </p:cNvSpPr>
          <p:nvPr>
            <p:ph type="sldNum" sz="quarter" idx="12"/>
          </p:nvPr>
        </p:nvSpPr>
        <p:spPr/>
        <p:txBody>
          <a:bodyPr/>
          <a:lstStyle/>
          <a:p>
            <a:fld id="{E7C2D994-F0BA-40B7-BA24-35FA57E8A7F1}" type="slidenum">
              <a:rPr lang="en-US" smtClean="0"/>
              <a:t>‹#›</a:t>
            </a:fld>
            <a:endParaRPr lang="en-US"/>
          </a:p>
        </p:txBody>
      </p:sp>
    </p:spTree>
    <p:extLst>
      <p:ext uri="{BB962C8B-B14F-4D97-AF65-F5344CB8AC3E}">
        <p14:creationId xmlns:p14="http://schemas.microsoft.com/office/powerpoint/2010/main" val="4119190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2.png"/><Relationship Id="rId4" Type="http://schemas.openxmlformats.org/officeDocument/2006/relationships/image" Target="../media/image31.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2.png"/><Relationship Id="rId4" Type="http://schemas.openxmlformats.org/officeDocument/2006/relationships/image" Target="../media/image59.png"/><Relationship Id="rId9" Type="http://schemas.openxmlformats.org/officeDocument/2006/relationships/image" Target="../media/image6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gif"/><Relationship Id="rId9"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890.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107.png"/><Relationship Id="rId4" Type="http://schemas.openxmlformats.org/officeDocument/2006/relationships/image" Target="../media/image106.png"/></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53"/>
        <p:cNvGrpSpPr/>
        <p:nvPr/>
      </p:nvGrpSpPr>
      <p:grpSpPr>
        <a:xfrm>
          <a:off x="0" y="0"/>
          <a:ext cx="0" cy="0"/>
          <a:chOff x="0" y="0"/>
          <a:chExt cx="0" cy="0"/>
        </a:xfrm>
      </p:grpSpPr>
      <p:sp>
        <p:nvSpPr>
          <p:cNvPr id="54" name="Google Shape;54;p13"/>
          <p:cNvSpPr txBox="1"/>
          <p:nvPr/>
        </p:nvSpPr>
        <p:spPr>
          <a:xfrm>
            <a:off x="2240752" y="221225"/>
            <a:ext cx="4505100" cy="2493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000" b="1"/>
              <a:t>Loss Functions &amp; Metrics</a:t>
            </a:r>
            <a:endParaRPr sz="5000" b="1"/>
          </a:p>
        </p:txBody>
      </p:sp>
      <p:sp>
        <p:nvSpPr>
          <p:cNvPr id="55" name="Google Shape;55;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6"/>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is the MSE loss, and how does it compare to the cross entropy loss?</a:t>
            </a:r>
            <a:endParaRPr b="1" u="sng"/>
          </a:p>
        </p:txBody>
      </p:sp>
      <p:sp>
        <p:nvSpPr>
          <p:cNvPr id="210" name="Google Shape;21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
        <p:nvSpPr>
          <p:cNvPr id="211" name="Google Shape;211;p26"/>
          <p:cNvSpPr txBox="1"/>
          <p:nvPr/>
        </p:nvSpPr>
        <p:spPr>
          <a:xfrm>
            <a:off x="-56625" y="772350"/>
            <a:ext cx="8765100" cy="1200298"/>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Char char="●"/>
            </a:pPr>
            <a:r>
              <a:rPr lang="en" sz="1100" dirty="0"/>
              <a:t>MSE is typically used for regression, while cross entropy is usually used for classification</a:t>
            </a:r>
            <a:endParaRPr sz="1100" dirty="0"/>
          </a:p>
          <a:p>
            <a:pPr marL="914400" lvl="1" indent="-298450" algn="l" rtl="0">
              <a:spcBef>
                <a:spcPts val="0"/>
              </a:spcBef>
              <a:spcAft>
                <a:spcPts val="0"/>
              </a:spcAft>
              <a:buSzPts val="1100"/>
              <a:buChar char="○"/>
            </a:pPr>
            <a:r>
              <a:rPr lang="en" sz="1100" dirty="0"/>
              <a:t>Although it’s possible to use MSE for classification, MSE + softmax is not convex. </a:t>
            </a:r>
            <a:endParaRPr sz="1100" dirty="0"/>
          </a:p>
          <a:p>
            <a:pPr marL="914400" lvl="1" indent="-298450">
              <a:buSzPts val="1100"/>
              <a:buChar char="○"/>
            </a:pPr>
            <a:r>
              <a:rPr lang="en" sz="1100" dirty="0"/>
              <a:t>Also, cross entropy has a better probabilistic interpretation &amp; </a:t>
            </a:r>
            <a:r>
              <a:rPr lang="en-US" sz="1100" dirty="0"/>
              <a:t>heavily penalizes wrong predictions with high confidence, encouraging better class separation.</a:t>
            </a:r>
            <a:endParaRPr sz="1100" dirty="0"/>
          </a:p>
          <a:p>
            <a:pPr marL="457200" lvl="0" indent="0" algn="l" rtl="0">
              <a:spcBef>
                <a:spcPts val="0"/>
              </a:spcBef>
              <a:spcAft>
                <a:spcPts val="0"/>
              </a:spcAft>
              <a:buNone/>
            </a:pPr>
            <a:endParaRPr sz="1100" dirty="0"/>
          </a:p>
          <a:p>
            <a:pPr marL="0" lvl="0" indent="0" algn="l" rtl="0">
              <a:spcBef>
                <a:spcPts val="0"/>
              </a:spcBef>
              <a:spcAft>
                <a:spcPts val="0"/>
              </a:spcAft>
              <a:buNone/>
            </a:pPr>
            <a:endParaRPr sz="1100" dirty="0"/>
          </a:p>
        </p:txBody>
      </p:sp>
      <p:pic>
        <p:nvPicPr>
          <p:cNvPr id="213" name="Google Shape;213;p26"/>
          <p:cNvPicPr preferRelativeResize="0"/>
          <p:nvPr/>
        </p:nvPicPr>
        <p:blipFill>
          <a:blip r:embed="rId3">
            <a:alphaModFix/>
          </a:blip>
          <a:stretch>
            <a:fillRect/>
          </a:stretch>
        </p:blipFill>
        <p:spPr>
          <a:xfrm>
            <a:off x="538825" y="284900"/>
            <a:ext cx="1620950" cy="487450"/>
          </a:xfrm>
          <a:prstGeom prst="rect">
            <a:avLst/>
          </a:prstGeom>
          <a:noFill/>
          <a:ln>
            <a:noFill/>
          </a:ln>
        </p:spPr>
      </p:pic>
      <p:pic>
        <p:nvPicPr>
          <p:cNvPr id="215" name="Google Shape;215;p26"/>
          <p:cNvPicPr preferRelativeResize="0"/>
          <p:nvPr/>
        </p:nvPicPr>
        <p:blipFill>
          <a:blip r:embed="rId4">
            <a:alphaModFix/>
          </a:blip>
          <a:stretch>
            <a:fillRect/>
          </a:stretch>
        </p:blipFill>
        <p:spPr>
          <a:xfrm>
            <a:off x="-11" y="4893148"/>
            <a:ext cx="265651" cy="250350"/>
          </a:xfrm>
          <a:prstGeom prst="rect">
            <a:avLst/>
          </a:prstGeom>
          <a:noFill/>
          <a:ln>
            <a:noFill/>
          </a:ln>
        </p:spPr>
      </p:pic>
      <p:sp>
        <p:nvSpPr>
          <p:cNvPr id="2" name="TextBox 1">
            <a:extLst>
              <a:ext uri="{FF2B5EF4-FFF2-40B4-BE49-F238E27FC236}">
                <a16:creationId xmlns:a16="http://schemas.microsoft.com/office/drawing/2014/main" id="{80F89AB8-BCA0-63C9-9702-9186101D40CA}"/>
              </a:ext>
            </a:extLst>
          </p:cNvPr>
          <p:cNvSpPr txBox="1"/>
          <p:nvPr/>
        </p:nvSpPr>
        <p:spPr>
          <a:xfrm>
            <a:off x="7900564" y="4960415"/>
            <a:ext cx="1335622" cy="215444"/>
          </a:xfrm>
          <a:prstGeom prst="rect">
            <a:avLst/>
          </a:prstGeom>
          <a:noFill/>
        </p:spPr>
        <p:txBody>
          <a:bodyPr wrap="none" rtlCol="0">
            <a:spAutoFit/>
          </a:bodyPr>
          <a:lstStyle/>
          <a:p>
            <a:r>
              <a:rPr lang="en-US" sz="800" i="1" dirty="0"/>
              <a:t>Loss Functions &amp; Metrics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1000"/>
                                        <p:tgtEl>
                                          <p:spTgt spid="210"/>
                                        </p:tgtEl>
                                      </p:cBhvr>
                                    </p:animEffect>
                                  </p:childTnLst>
                                </p:cTn>
                              </p:par>
                              <p:par>
                                <p:cTn id="8" presetID="10" presetClass="entr" presetSubtype="0" fill="hold" nodeType="withEffect">
                                  <p:stCondLst>
                                    <p:cond delay="0"/>
                                  </p:stCondLst>
                                  <p:childTnLst>
                                    <p:set>
                                      <p:cBhvr>
                                        <p:cTn id="9" dur="1" fill="hold">
                                          <p:stCondLst>
                                            <p:cond delay="0"/>
                                          </p:stCondLst>
                                        </p:cTn>
                                        <p:tgtEl>
                                          <p:spTgt spid="211"/>
                                        </p:tgtEl>
                                        <p:attrNameLst>
                                          <p:attrName>style.visibility</p:attrName>
                                        </p:attrNameLst>
                                      </p:cBhvr>
                                      <p:to>
                                        <p:strVal val="visible"/>
                                      </p:to>
                                    </p:set>
                                    <p:animEffect transition="in" filter="fade">
                                      <p:cBhvr>
                                        <p:cTn id="10" dur="1000"/>
                                        <p:tgtEl>
                                          <p:spTgt spid="211"/>
                                        </p:tgtEl>
                                      </p:cBhvr>
                                    </p:animEffect>
                                  </p:childTnLst>
                                </p:cTn>
                              </p:par>
                              <p:par>
                                <p:cTn id="11" presetID="10" presetClass="entr" presetSubtype="0" fill="hold" nodeType="withEffect">
                                  <p:stCondLst>
                                    <p:cond delay="0"/>
                                  </p:stCondLst>
                                  <p:childTnLst>
                                    <p:set>
                                      <p:cBhvr>
                                        <p:cTn id="12" dur="1" fill="hold">
                                          <p:stCondLst>
                                            <p:cond delay="0"/>
                                          </p:stCondLst>
                                        </p:cTn>
                                        <p:tgtEl>
                                          <p:spTgt spid="213"/>
                                        </p:tgtEl>
                                        <p:attrNameLst>
                                          <p:attrName>style.visibility</p:attrName>
                                        </p:attrNameLst>
                                      </p:cBhvr>
                                      <p:to>
                                        <p:strVal val="visible"/>
                                      </p:to>
                                    </p:set>
                                    <p:animEffect transition="in" filter="fade">
                                      <p:cBhvr>
                                        <p:cTn id="13" dur="10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230"/>
        <p:cNvGrpSpPr/>
        <p:nvPr/>
      </p:nvGrpSpPr>
      <p:grpSpPr>
        <a:xfrm>
          <a:off x="0" y="0"/>
          <a:ext cx="0" cy="0"/>
          <a:chOff x="0" y="0"/>
          <a:chExt cx="0" cy="0"/>
        </a:xfrm>
      </p:grpSpPr>
      <p:sp>
        <p:nvSpPr>
          <p:cNvPr id="231" name="Google Shape;231;p28"/>
          <p:cNvSpPr txBox="1"/>
          <p:nvPr/>
        </p:nvSpPr>
        <p:spPr>
          <a:xfrm>
            <a:off x="2240752" y="221225"/>
            <a:ext cx="4505100" cy="2493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000" b="1"/>
              <a:t>Experimental Designs and Paradigms</a:t>
            </a:r>
            <a:endParaRPr sz="5000" b="1"/>
          </a:p>
        </p:txBody>
      </p:sp>
      <p:sp>
        <p:nvSpPr>
          <p:cNvPr id="232" name="Google Shape;232;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50"/>
        <p:cNvGrpSpPr/>
        <p:nvPr/>
      </p:nvGrpSpPr>
      <p:grpSpPr>
        <a:xfrm>
          <a:off x="0" y="0"/>
          <a:ext cx="0" cy="0"/>
          <a:chOff x="0" y="0"/>
          <a:chExt cx="0" cy="0"/>
        </a:xfrm>
      </p:grpSpPr>
      <p:sp>
        <p:nvSpPr>
          <p:cNvPr id="251" name="Google Shape;251;p31"/>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is k-fold cross-validation, and what are its pros and cons?</a:t>
            </a:r>
            <a:endParaRPr b="1" u="sng"/>
          </a:p>
        </p:txBody>
      </p:sp>
      <p:sp>
        <p:nvSpPr>
          <p:cNvPr id="252" name="Google Shape;252;p31"/>
          <p:cNvSpPr txBox="1"/>
          <p:nvPr/>
        </p:nvSpPr>
        <p:spPr>
          <a:xfrm>
            <a:off x="-33122" y="132785"/>
            <a:ext cx="8765100" cy="1364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n" sz="1200"/>
              <a:t> For example, in 5-fold cross-validation, we would split the training data into 5 equal folds, use 4 of them for training, and 1 for validation. We would then iterate over which fold is the validation fold, evaluate the performance, and finally average the performance across the different folds.</a:t>
            </a:r>
            <a:endParaRPr sz="1200"/>
          </a:p>
          <a:p>
            <a:pPr marL="0" lvl="0" indent="0" algn="l" rtl="0">
              <a:lnSpc>
                <a:spcPct val="100000"/>
              </a:lnSpc>
              <a:spcBef>
                <a:spcPts val="1000"/>
              </a:spcBef>
              <a:spcAft>
                <a:spcPts val="0"/>
              </a:spcAft>
              <a:buNone/>
            </a:pPr>
            <a:r>
              <a:rPr lang="en" sz="1200"/>
              <a:t>Pros: hyperparameter tuning becomes more reliable and less noisy </a:t>
            </a:r>
            <a:endParaRPr sz="1200"/>
          </a:p>
          <a:p>
            <a:pPr marL="0" lvl="0" indent="0" algn="l" rtl="0">
              <a:lnSpc>
                <a:spcPct val="100000"/>
              </a:lnSpc>
              <a:spcBef>
                <a:spcPts val="1000"/>
              </a:spcBef>
              <a:spcAft>
                <a:spcPts val="1000"/>
              </a:spcAft>
              <a:buNone/>
            </a:pPr>
            <a:r>
              <a:rPr lang="en" sz="1200"/>
              <a:t>Cons: computationally expensive, linear to the number of folds</a:t>
            </a:r>
            <a:endParaRPr sz="1200"/>
          </a:p>
        </p:txBody>
      </p:sp>
      <p:sp>
        <p:nvSpPr>
          <p:cNvPr id="253" name="Google Shape;253;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pic>
        <p:nvPicPr>
          <p:cNvPr id="254" name="Google Shape;254;p31"/>
          <p:cNvPicPr preferRelativeResize="0"/>
          <p:nvPr/>
        </p:nvPicPr>
        <p:blipFill>
          <a:blip r:embed="rId3">
            <a:alphaModFix/>
          </a:blip>
          <a:stretch>
            <a:fillRect/>
          </a:stretch>
        </p:blipFill>
        <p:spPr>
          <a:xfrm>
            <a:off x="6362600" y="2131075"/>
            <a:ext cx="2621320" cy="2115375"/>
          </a:xfrm>
          <a:prstGeom prst="rect">
            <a:avLst/>
          </a:prstGeom>
          <a:noFill/>
          <a:ln>
            <a:noFill/>
          </a:ln>
        </p:spPr>
      </p:pic>
      <p:pic>
        <p:nvPicPr>
          <p:cNvPr id="255" name="Google Shape;255;p31"/>
          <p:cNvPicPr preferRelativeResize="0"/>
          <p:nvPr/>
        </p:nvPicPr>
        <p:blipFill>
          <a:blip r:embed="rId4">
            <a:alphaModFix/>
          </a:blip>
          <a:stretch>
            <a:fillRect/>
          </a:stretch>
        </p:blipFill>
        <p:spPr>
          <a:xfrm>
            <a:off x="86350" y="2314888"/>
            <a:ext cx="6177321" cy="1747738"/>
          </a:xfrm>
          <a:prstGeom prst="rect">
            <a:avLst/>
          </a:prstGeom>
          <a:noFill/>
          <a:ln>
            <a:noFill/>
          </a:ln>
        </p:spPr>
      </p:pic>
      <p:pic>
        <p:nvPicPr>
          <p:cNvPr id="256" name="Google Shape;256;p31"/>
          <p:cNvPicPr preferRelativeResize="0"/>
          <p:nvPr/>
        </p:nvPicPr>
        <p:blipFill>
          <a:blip r:embed="rId5">
            <a:alphaModFix/>
          </a:blip>
          <a:stretch>
            <a:fillRect/>
          </a:stretch>
        </p:blipFill>
        <p:spPr>
          <a:xfrm>
            <a:off x="-11" y="4893148"/>
            <a:ext cx="265651" cy="250350"/>
          </a:xfrm>
          <a:prstGeom prst="rect">
            <a:avLst/>
          </a:prstGeom>
          <a:noFill/>
          <a:ln>
            <a:noFill/>
          </a:ln>
        </p:spPr>
      </p:pic>
      <p:sp>
        <p:nvSpPr>
          <p:cNvPr id="2" name="TextBox 1">
            <a:extLst>
              <a:ext uri="{FF2B5EF4-FFF2-40B4-BE49-F238E27FC236}">
                <a16:creationId xmlns:a16="http://schemas.microsoft.com/office/drawing/2014/main" id="{46BE4D53-ABEB-78D0-7559-D84D82AB15B3}"/>
              </a:ext>
            </a:extLst>
          </p:cNvPr>
          <p:cNvSpPr txBox="1"/>
          <p:nvPr/>
        </p:nvSpPr>
        <p:spPr>
          <a:xfrm>
            <a:off x="7778214" y="4961973"/>
            <a:ext cx="1401346" cy="184666"/>
          </a:xfrm>
          <a:prstGeom prst="rect">
            <a:avLst/>
          </a:prstGeom>
          <a:noFill/>
        </p:spPr>
        <p:txBody>
          <a:bodyPr wrap="none" rtlCol="0">
            <a:spAutoFit/>
          </a:bodyPr>
          <a:lstStyle/>
          <a:p>
            <a:r>
              <a:rPr lang="en-US" sz="600" i="1" dirty="0"/>
              <a:t>Experimental Designs &amp; Paradigms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fade">
                                      <p:cBhvr>
                                        <p:cTn id="7" dur="1000"/>
                                        <p:tgtEl>
                                          <p:spTgt spid="252"/>
                                        </p:tgtEl>
                                      </p:cBhvr>
                                    </p:animEffect>
                                  </p:childTnLst>
                                </p:cTn>
                              </p:par>
                              <p:par>
                                <p:cTn id="8" presetID="10" presetClass="entr" presetSubtype="0" fill="hold" nodeType="withEffect">
                                  <p:stCondLst>
                                    <p:cond delay="0"/>
                                  </p:stCondLst>
                                  <p:childTnLst>
                                    <p:set>
                                      <p:cBhvr>
                                        <p:cTn id="9" dur="1" fill="hold">
                                          <p:stCondLst>
                                            <p:cond delay="0"/>
                                          </p:stCondLst>
                                        </p:cTn>
                                        <p:tgtEl>
                                          <p:spTgt spid="253"/>
                                        </p:tgtEl>
                                        <p:attrNameLst>
                                          <p:attrName>style.visibility</p:attrName>
                                        </p:attrNameLst>
                                      </p:cBhvr>
                                      <p:to>
                                        <p:strVal val="visible"/>
                                      </p:to>
                                    </p:set>
                                    <p:animEffect transition="in" filter="fade">
                                      <p:cBhvr>
                                        <p:cTn id="10" dur="1000"/>
                                        <p:tgtEl>
                                          <p:spTgt spid="253"/>
                                        </p:tgtEl>
                                      </p:cBhvr>
                                    </p:animEffect>
                                  </p:childTnLst>
                                </p:cTn>
                              </p:par>
                              <p:par>
                                <p:cTn id="11" presetID="10" presetClass="entr" presetSubtype="0" fill="hold" nodeType="withEffect">
                                  <p:stCondLst>
                                    <p:cond delay="0"/>
                                  </p:stCondLst>
                                  <p:childTnLst>
                                    <p:set>
                                      <p:cBhvr>
                                        <p:cTn id="12" dur="1" fill="hold">
                                          <p:stCondLst>
                                            <p:cond delay="0"/>
                                          </p:stCondLst>
                                        </p:cTn>
                                        <p:tgtEl>
                                          <p:spTgt spid="254"/>
                                        </p:tgtEl>
                                        <p:attrNameLst>
                                          <p:attrName>style.visibility</p:attrName>
                                        </p:attrNameLst>
                                      </p:cBhvr>
                                      <p:to>
                                        <p:strVal val="visible"/>
                                      </p:to>
                                    </p:set>
                                    <p:animEffect transition="in" filter="fade">
                                      <p:cBhvr>
                                        <p:cTn id="13" dur="1000"/>
                                        <p:tgtEl>
                                          <p:spTgt spid="254"/>
                                        </p:tgtEl>
                                      </p:cBhvr>
                                    </p:animEffect>
                                  </p:childTnLst>
                                </p:cTn>
                              </p:par>
                              <p:par>
                                <p:cTn id="14" presetID="10" presetClass="entr" presetSubtype="0" fill="hold" nodeType="withEffect">
                                  <p:stCondLst>
                                    <p:cond delay="0"/>
                                  </p:stCondLst>
                                  <p:childTnLst>
                                    <p:set>
                                      <p:cBhvr>
                                        <p:cTn id="15" dur="1" fill="hold">
                                          <p:stCondLst>
                                            <p:cond delay="0"/>
                                          </p:stCondLst>
                                        </p:cTn>
                                        <p:tgtEl>
                                          <p:spTgt spid="255"/>
                                        </p:tgtEl>
                                        <p:attrNameLst>
                                          <p:attrName>style.visibility</p:attrName>
                                        </p:attrNameLst>
                                      </p:cBhvr>
                                      <p:to>
                                        <p:strVal val="visible"/>
                                      </p:to>
                                    </p:set>
                                    <p:animEffect transition="in" filter="fade">
                                      <p:cBhvr>
                                        <p:cTn id="16" dur="10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60"/>
        <p:cNvGrpSpPr/>
        <p:nvPr/>
      </p:nvGrpSpPr>
      <p:grpSpPr>
        <a:xfrm>
          <a:off x="0" y="0"/>
          <a:ext cx="0" cy="0"/>
          <a:chOff x="0" y="0"/>
          <a:chExt cx="0" cy="0"/>
        </a:xfrm>
      </p:grpSpPr>
      <p:sp>
        <p:nvSpPr>
          <p:cNvPr id="261" name="Google Shape;261;p32"/>
          <p:cNvSpPr txBox="1"/>
          <p:nvPr/>
        </p:nvSpPr>
        <p:spPr>
          <a:xfrm>
            <a:off x="-56613" y="-115297"/>
            <a:ext cx="8997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u="sng"/>
              <a:t>What is bias and variance? Explain their relationship, mathematical definition, and application in ML. </a:t>
            </a:r>
            <a:endParaRPr sz="1100" b="1" u="sng"/>
          </a:p>
        </p:txBody>
      </p:sp>
      <p:sp>
        <p:nvSpPr>
          <p:cNvPr id="262" name="Google Shape;262;p32"/>
          <p:cNvSpPr txBox="1"/>
          <p:nvPr/>
        </p:nvSpPr>
        <p:spPr>
          <a:xfrm>
            <a:off x="-185525" y="132775"/>
            <a:ext cx="9329400" cy="2121000"/>
          </a:xfrm>
          <a:prstGeom prst="rect">
            <a:avLst/>
          </a:prstGeom>
          <a:noFill/>
          <a:ln>
            <a:noFill/>
          </a:ln>
        </p:spPr>
        <p:txBody>
          <a:bodyPr spcFirstLastPara="1" wrap="square" lIns="91425" tIns="91425" rIns="91425" bIns="91425" anchor="t" anchorCtr="0">
            <a:spAutoFit/>
          </a:bodyPr>
          <a:lstStyle/>
          <a:p>
            <a:pPr marL="457200" lvl="0" indent="-282575" algn="l" rtl="0">
              <a:lnSpc>
                <a:spcPct val="115000"/>
              </a:lnSpc>
              <a:spcBef>
                <a:spcPts val="1000"/>
              </a:spcBef>
              <a:spcAft>
                <a:spcPts val="0"/>
              </a:spcAft>
              <a:buSzPts val="850"/>
              <a:buChar char="●"/>
            </a:pPr>
            <a:r>
              <a:rPr lang="en" sz="850" b="1" dirty="0"/>
              <a:t>Bias</a:t>
            </a:r>
            <a:endParaRPr sz="850" dirty="0"/>
          </a:p>
          <a:p>
            <a:pPr marL="914400" lvl="1" indent="-282575" algn="l" rtl="0">
              <a:lnSpc>
                <a:spcPct val="115000"/>
              </a:lnSpc>
              <a:spcBef>
                <a:spcPts val="0"/>
              </a:spcBef>
              <a:spcAft>
                <a:spcPts val="0"/>
              </a:spcAft>
              <a:buSzPts val="850"/>
              <a:buChar char="○"/>
            </a:pPr>
            <a:r>
              <a:rPr lang="en" sz="850" dirty="0"/>
              <a:t>The bias for a parameter estimator is the difference between its expected value and the true underlying parameter.</a:t>
            </a:r>
            <a:endParaRPr sz="850" dirty="0"/>
          </a:p>
          <a:p>
            <a:pPr marL="914400" lvl="1" indent="-282575" algn="l" rtl="0">
              <a:lnSpc>
                <a:spcPct val="115000"/>
              </a:lnSpc>
              <a:spcBef>
                <a:spcPts val="0"/>
              </a:spcBef>
              <a:spcAft>
                <a:spcPts val="0"/>
              </a:spcAft>
              <a:buSzPts val="850"/>
              <a:buChar char="○"/>
            </a:pPr>
            <a:r>
              <a:rPr lang="en" sz="850" dirty="0"/>
              <a:t>For ML: </a:t>
            </a:r>
            <a:r>
              <a:rPr lang="en" sz="850" b="1" dirty="0"/>
              <a:t>on average how correct</a:t>
            </a:r>
            <a:r>
              <a:rPr lang="en" sz="850" dirty="0"/>
              <a:t>/high quality your trained parameters will be to a true “oracle”. It should be </a:t>
            </a:r>
            <a:r>
              <a:rPr lang="en" sz="850" b="1" dirty="0"/>
              <a:t>asymptotically unbiased</a:t>
            </a:r>
            <a:r>
              <a:rPr lang="en" sz="850" dirty="0"/>
              <a:t>; as the number of training sample approaches infinity, the model should be unbiased. Otherwise, there’s </a:t>
            </a:r>
            <a:r>
              <a:rPr lang="en" sz="850" b="1" dirty="0"/>
              <a:t>systematic error</a:t>
            </a:r>
            <a:r>
              <a:rPr lang="en" sz="850" dirty="0"/>
              <a:t>.</a:t>
            </a:r>
            <a:endParaRPr sz="850" dirty="0"/>
          </a:p>
          <a:p>
            <a:pPr marL="457200" lvl="0" indent="-282575" algn="l" rtl="0">
              <a:lnSpc>
                <a:spcPct val="115000"/>
              </a:lnSpc>
              <a:spcBef>
                <a:spcPts val="0"/>
              </a:spcBef>
              <a:spcAft>
                <a:spcPts val="0"/>
              </a:spcAft>
              <a:buSzPts val="850"/>
              <a:buChar char="●"/>
            </a:pPr>
            <a:r>
              <a:rPr lang="en" sz="850" b="1" dirty="0"/>
              <a:t>Variance</a:t>
            </a:r>
            <a:endParaRPr sz="850" dirty="0"/>
          </a:p>
          <a:p>
            <a:pPr marL="914400" lvl="1" indent="-282575" algn="l" rtl="0">
              <a:lnSpc>
                <a:spcPct val="115000"/>
              </a:lnSpc>
              <a:spcBef>
                <a:spcPts val="0"/>
              </a:spcBef>
              <a:spcAft>
                <a:spcPts val="0"/>
              </a:spcAft>
              <a:buSzPts val="850"/>
              <a:buChar char="○"/>
            </a:pPr>
            <a:r>
              <a:rPr lang="en" sz="850" dirty="0"/>
              <a:t>Given a parameter estimator, variance characterizes how </a:t>
            </a:r>
            <a:r>
              <a:rPr lang="en" sz="850" b="1" dirty="0"/>
              <a:t>consistent </a:t>
            </a:r>
            <a:r>
              <a:rPr lang="en" sz="850" dirty="0"/>
              <a:t>it would be given different training datasets sampled from the underlying data-generating process.</a:t>
            </a:r>
            <a:endParaRPr sz="850" dirty="0"/>
          </a:p>
          <a:p>
            <a:pPr marL="914400" lvl="1" indent="-282575" algn="l" rtl="0">
              <a:lnSpc>
                <a:spcPct val="115000"/>
              </a:lnSpc>
              <a:spcBef>
                <a:spcPts val="0"/>
              </a:spcBef>
              <a:spcAft>
                <a:spcPts val="0"/>
              </a:spcAft>
              <a:buSzPts val="850"/>
              <a:buChar char="○"/>
            </a:pPr>
            <a:r>
              <a:rPr lang="en" sz="850" dirty="0"/>
              <a:t>For ML: if you resampled for different training datasets, would those trained parameters be similar to each other (low variance), or would it overfit to each training dataset samples’ statistics, leading to significantly different parameters (high variance)?</a:t>
            </a:r>
            <a:endParaRPr sz="850" dirty="0"/>
          </a:p>
          <a:p>
            <a:pPr marL="457200" lvl="0" indent="-282575" algn="l" rtl="0">
              <a:lnSpc>
                <a:spcPct val="115000"/>
              </a:lnSpc>
              <a:spcBef>
                <a:spcPts val="0"/>
              </a:spcBef>
              <a:spcAft>
                <a:spcPts val="0"/>
              </a:spcAft>
              <a:buSzPts val="850"/>
              <a:buChar char="●"/>
            </a:pPr>
            <a:r>
              <a:rPr lang="en" sz="850" b="1" dirty="0"/>
              <a:t>Mean Squared Error</a:t>
            </a:r>
            <a:endParaRPr sz="850" b="1" dirty="0"/>
          </a:p>
          <a:p>
            <a:pPr marL="914400" lvl="1" indent="-282575" algn="l" rtl="0">
              <a:lnSpc>
                <a:spcPct val="115000"/>
              </a:lnSpc>
              <a:spcBef>
                <a:spcPts val="0"/>
              </a:spcBef>
              <a:spcAft>
                <a:spcPts val="0"/>
              </a:spcAft>
              <a:buSzPts val="850"/>
              <a:buChar char="○"/>
            </a:pPr>
            <a:r>
              <a:rPr lang="en" sz="850" dirty="0"/>
              <a:t>The MSE for an estimator is its expected squared difference between the true underlying parameter. It can be shown that it decomposes to the bias and variance.</a:t>
            </a:r>
            <a:endParaRPr sz="850" dirty="0"/>
          </a:p>
          <a:p>
            <a:pPr marL="457200" lvl="0" indent="-282575" algn="l" rtl="0">
              <a:lnSpc>
                <a:spcPct val="115000"/>
              </a:lnSpc>
              <a:spcBef>
                <a:spcPts val="0"/>
              </a:spcBef>
              <a:spcAft>
                <a:spcPts val="0"/>
              </a:spcAft>
              <a:buSzPts val="850"/>
              <a:buChar char="●"/>
            </a:pPr>
            <a:r>
              <a:rPr lang="en" sz="850" b="1" dirty="0"/>
              <a:t>Bias variance trade-off &amp; inverse relationship</a:t>
            </a:r>
            <a:endParaRPr sz="850" b="1" dirty="0"/>
          </a:p>
          <a:p>
            <a:pPr marL="914400" lvl="1" indent="-282575" algn="l" rtl="0">
              <a:lnSpc>
                <a:spcPct val="115000"/>
              </a:lnSpc>
              <a:spcBef>
                <a:spcPts val="0"/>
              </a:spcBef>
              <a:spcAft>
                <a:spcPts val="0"/>
              </a:spcAft>
              <a:buSzPts val="850"/>
              <a:buChar char="○"/>
            </a:pPr>
            <a:r>
              <a:rPr lang="en" sz="850" dirty="0"/>
              <a:t>In general, high variance = overfitting and high bias = underfitting. </a:t>
            </a:r>
            <a:endParaRPr sz="850" dirty="0"/>
          </a:p>
          <a:p>
            <a:pPr marL="914400" lvl="1" indent="-282575" algn="l" rtl="0">
              <a:lnSpc>
                <a:spcPct val="115000"/>
              </a:lnSpc>
              <a:spcBef>
                <a:spcPts val="0"/>
              </a:spcBef>
              <a:spcAft>
                <a:spcPts val="0"/>
              </a:spcAft>
              <a:buSzPts val="850"/>
              <a:buChar char="○"/>
            </a:pPr>
            <a:r>
              <a:rPr lang="en" sz="850" dirty="0"/>
              <a:t>Decreasing bias tends to require model complexity leading to increased variance; decreasing variance requires regularization leading to increasing bias.</a:t>
            </a:r>
            <a:endParaRPr sz="850" dirty="0"/>
          </a:p>
        </p:txBody>
      </p:sp>
      <p:sp>
        <p:nvSpPr>
          <p:cNvPr id="263" name="Google Shape;263;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pic>
        <p:nvPicPr>
          <p:cNvPr id="264" name="Google Shape;264;p32"/>
          <p:cNvPicPr preferRelativeResize="0"/>
          <p:nvPr/>
        </p:nvPicPr>
        <p:blipFill>
          <a:blip r:embed="rId3">
            <a:alphaModFix/>
          </a:blip>
          <a:stretch>
            <a:fillRect/>
          </a:stretch>
        </p:blipFill>
        <p:spPr>
          <a:xfrm>
            <a:off x="3027575" y="2256723"/>
            <a:ext cx="3460505" cy="1518575"/>
          </a:xfrm>
          <a:prstGeom prst="rect">
            <a:avLst/>
          </a:prstGeom>
          <a:noFill/>
          <a:ln w="19050" cap="flat" cmpd="sng">
            <a:solidFill>
              <a:schemeClr val="dk2"/>
            </a:solidFill>
            <a:prstDash val="solid"/>
            <a:round/>
            <a:headEnd type="none" w="sm" len="sm"/>
            <a:tailEnd type="none" w="sm" len="sm"/>
          </a:ln>
        </p:spPr>
      </p:pic>
      <p:pic>
        <p:nvPicPr>
          <p:cNvPr id="265" name="Google Shape;265;p32"/>
          <p:cNvPicPr preferRelativeResize="0"/>
          <p:nvPr/>
        </p:nvPicPr>
        <p:blipFill>
          <a:blip r:embed="rId4">
            <a:alphaModFix/>
          </a:blip>
          <a:stretch>
            <a:fillRect/>
          </a:stretch>
        </p:blipFill>
        <p:spPr>
          <a:xfrm>
            <a:off x="6584825" y="3311804"/>
            <a:ext cx="2147138" cy="1816159"/>
          </a:xfrm>
          <a:prstGeom prst="rect">
            <a:avLst/>
          </a:prstGeom>
          <a:noFill/>
          <a:ln w="19050" cap="flat" cmpd="sng">
            <a:solidFill>
              <a:schemeClr val="dk2"/>
            </a:solidFill>
            <a:prstDash val="solid"/>
            <a:round/>
            <a:headEnd type="none" w="sm" len="sm"/>
            <a:tailEnd type="none" w="sm" len="sm"/>
          </a:ln>
        </p:spPr>
      </p:pic>
      <p:pic>
        <p:nvPicPr>
          <p:cNvPr id="266" name="Google Shape;266;p32"/>
          <p:cNvPicPr preferRelativeResize="0"/>
          <p:nvPr/>
        </p:nvPicPr>
        <p:blipFill>
          <a:blip r:embed="rId5">
            <a:alphaModFix/>
          </a:blip>
          <a:stretch>
            <a:fillRect/>
          </a:stretch>
        </p:blipFill>
        <p:spPr>
          <a:xfrm>
            <a:off x="3314974" y="3808325"/>
            <a:ext cx="2666318" cy="1281525"/>
          </a:xfrm>
          <a:prstGeom prst="rect">
            <a:avLst/>
          </a:prstGeom>
          <a:noFill/>
          <a:ln>
            <a:noFill/>
          </a:ln>
        </p:spPr>
      </p:pic>
      <p:pic>
        <p:nvPicPr>
          <p:cNvPr id="267" name="Google Shape;267;p32"/>
          <p:cNvPicPr preferRelativeResize="0"/>
          <p:nvPr/>
        </p:nvPicPr>
        <p:blipFill>
          <a:blip r:embed="rId6">
            <a:alphaModFix/>
          </a:blip>
          <a:stretch>
            <a:fillRect/>
          </a:stretch>
        </p:blipFill>
        <p:spPr>
          <a:xfrm>
            <a:off x="58450" y="3581675"/>
            <a:ext cx="2872400" cy="1546300"/>
          </a:xfrm>
          <a:prstGeom prst="rect">
            <a:avLst/>
          </a:prstGeom>
          <a:noFill/>
          <a:ln w="19050" cap="flat" cmpd="sng">
            <a:solidFill>
              <a:schemeClr val="dk2"/>
            </a:solidFill>
            <a:prstDash val="solid"/>
            <a:round/>
            <a:headEnd type="none" w="sm" len="sm"/>
            <a:tailEnd type="none" w="sm" len="sm"/>
          </a:ln>
        </p:spPr>
      </p:pic>
      <p:pic>
        <p:nvPicPr>
          <p:cNvPr id="268" name="Google Shape;268;p32"/>
          <p:cNvPicPr preferRelativeResize="0"/>
          <p:nvPr/>
        </p:nvPicPr>
        <p:blipFill>
          <a:blip r:embed="rId7">
            <a:alphaModFix/>
          </a:blip>
          <a:stretch>
            <a:fillRect/>
          </a:stretch>
        </p:blipFill>
        <p:spPr>
          <a:xfrm>
            <a:off x="672956" y="306525"/>
            <a:ext cx="1372250" cy="180250"/>
          </a:xfrm>
          <a:prstGeom prst="rect">
            <a:avLst/>
          </a:prstGeom>
          <a:noFill/>
          <a:ln>
            <a:noFill/>
          </a:ln>
        </p:spPr>
      </p:pic>
      <p:pic>
        <p:nvPicPr>
          <p:cNvPr id="269" name="Google Shape;269;p32"/>
          <p:cNvPicPr preferRelativeResize="0"/>
          <p:nvPr/>
        </p:nvPicPr>
        <p:blipFill>
          <a:blip r:embed="rId8">
            <a:alphaModFix/>
          </a:blip>
          <a:stretch>
            <a:fillRect/>
          </a:stretch>
        </p:blipFill>
        <p:spPr>
          <a:xfrm>
            <a:off x="854970" y="924002"/>
            <a:ext cx="367814" cy="180250"/>
          </a:xfrm>
          <a:prstGeom prst="rect">
            <a:avLst/>
          </a:prstGeom>
          <a:noFill/>
          <a:ln>
            <a:noFill/>
          </a:ln>
        </p:spPr>
      </p:pic>
      <p:pic>
        <p:nvPicPr>
          <p:cNvPr id="270" name="Google Shape;270;p32"/>
          <p:cNvPicPr preferRelativeResize="0"/>
          <p:nvPr/>
        </p:nvPicPr>
        <p:blipFill>
          <a:blip r:embed="rId9">
            <a:alphaModFix/>
          </a:blip>
          <a:stretch>
            <a:fillRect/>
          </a:stretch>
        </p:blipFill>
        <p:spPr>
          <a:xfrm>
            <a:off x="6728075" y="2271563"/>
            <a:ext cx="2147150" cy="600353"/>
          </a:xfrm>
          <a:prstGeom prst="rect">
            <a:avLst/>
          </a:prstGeom>
          <a:noFill/>
          <a:ln>
            <a:noFill/>
          </a:ln>
        </p:spPr>
      </p:pic>
      <p:pic>
        <p:nvPicPr>
          <p:cNvPr id="271" name="Google Shape;271;p32"/>
          <p:cNvPicPr preferRelativeResize="0"/>
          <p:nvPr/>
        </p:nvPicPr>
        <p:blipFill>
          <a:blip r:embed="rId10">
            <a:alphaModFix/>
          </a:blip>
          <a:stretch>
            <a:fillRect/>
          </a:stretch>
        </p:blipFill>
        <p:spPr>
          <a:xfrm>
            <a:off x="-11" y="4893148"/>
            <a:ext cx="265651" cy="250350"/>
          </a:xfrm>
          <a:prstGeom prst="rect">
            <a:avLst/>
          </a:prstGeom>
          <a:noFill/>
          <a:ln>
            <a:noFill/>
          </a:ln>
        </p:spPr>
      </p:pic>
      <p:sp>
        <p:nvSpPr>
          <p:cNvPr id="272" name="Google Shape;272;p32"/>
          <p:cNvSpPr txBox="1"/>
          <p:nvPr/>
        </p:nvSpPr>
        <p:spPr>
          <a:xfrm>
            <a:off x="58450" y="2276925"/>
            <a:ext cx="2421900" cy="12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rPr>
              <a:t>TLDR: Bias = accuracy on train set, too high leads to overfitting</a:t>
            </a:r>
            <a:endParaRPr sz="1000">
              <a:solidFill>
                <a:schemeClr val="dk2"/>
              </a:solidFill>
            </a:endParaRPr>
          </a:p>
          <a:p>
            <a:pPr marL="0" lvl="0" indent="0" algn="l" rtl="0">
              <a:spcBef>
                <a:spcPts val="0"/>
              </a:spcBef>
              <a:spcAft>
                <a:spcPts val="0"/>
              </a:spcAft>
              <a:buNone/>
            </a:pPr>
            <a:r>
              <a:rPr lang="en" sz="1000">
                <a:solidFill>
                  <a:schemeClr val="dk2"/>
                </a:solidFill>
              </a:rPr>
              <a:t>Variance = robustness</a:t>
            </a:r>
            <a:endParaRPr sz="1000">
              <a:solidFill>
                <a:schemeClr val="dk2"/>
              </a:solidFill>
            </a:endParaRPr>
          </a:p>
          <a:p>
            <a:pPr marL="0" lvl="0" indent="0" algn="l" rtl="0">
              <a:spcBef>
                <a:spcPts val="0"/>
              </a:spcBef>
              <a:spcAft>
                <a:spcPts val="0"/>
              </a:spcAft>
              <a:buNone/>
            </a:pPr>
            <a:r>
              <a:rPr lang="en" sz="1000">
                <a:solidFill>
                  <a:schemeClr val="dk2"/>
                </a:solidFill>
              </a:rPr>
              <a:t>Want a sweet spot where it’s not 100% accurate on train spot, but does well on validation clips</a:t>
            </a:r>
            <a:endParaRPr sz="1000">
              <a:solidFill>
                <a:schemeClr val="dk2"/>
              </a:solidFill>
            </a:endParaRPr>
          </a:p>
        </p:txBody>
      </p:sp>
      <p:sp>
        <p:nvSpPr>
          <p:cNvPr id="2" name="TextBox 1">
            <a:extLst>
              <a:ext uri="{FF2B5EF4-FFF2-40B4-BE49-F238E27FC236}">
                <a16:creationId xmlns:a16="http://schemas.microsoft.com/office/drawing/2014/main" id="{85BE1750-AC48-BC8E-24D8-4CE5921DBBF5}"/>
              </a:ext>
            </a:extLst>
          </p:cNvPr>
          <p:cNvSpPr txBox="1"/>
          <p:nvPr/>
        </p:nvSpPr>
        <p:spPr>
          <a:xfrm>
            <a:off x="7778214" y="4961973"/>
            <a:ext cx="1401346" cy="184666"/>
          </a:xfrm>
          <a:prstGeom prst="rect">
            <a:avLst/>
          </a:prstGeom>
          <a:noFill/>
        </p:spPr>
        <p:txBody>
          <a:bodyPr wrap="none" rtlCol="0">
            <a:spAutoFit/>
          </a:bodyPr>
          <a:lstStyle/>
          <a:p>
            <a:r>
              <a:rPr lang="en-US" sz="600" i="1" dirty="0"/>
              <a:t>Experimental Designs &amp; Paradigms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fade">
                                      <p:cBhvr>
                                        <p:cTn id="7" dur="1000"/>
                                        <p:tgtEl>
                                          <p:spTgt spid="262"/>
                                        </p:tgtEl>
                                      </p:cBhvr>
                                    </p:animEffect>
                                  </p:childTnLst>
                                </p:cTn>
                              </p:par>
                              <p:par>
                                <p:cTn id="8" presetID="10" presetClass="entr" presetSubtype="0" fill="hold" nodeType="withEffect">
                                  <p:stCondLst>
                                    <p:cond delay="0"/>
                                  </p:stCondLst>
                                  <p:childTnLst>
                                    <p:set>
                                      <p:cBhvr>
                                        <p:cTn id="9" dur="1" fill="hold">
                                          <p:stCondLst>
                                            <p:cond delay="0"/>
                                          </p:stCondLst>
                                        </p:cTn>
                                        <p:tgtEl>
                                          <p:spTgt spid="263"/>
                                        </p:tgtEl>
                                        <p:attrNameLst>
                                          <p:attrName>style.visibility</p:attrName>
                                        </p:attrNameLst>
                                      </p:cBhvr>
                                      <p:to>
                                        <p:strVal val="visible"/>
                                      </p:to>
                                    </p:set>
                                    <p:animEffect transition="in" filter="fade">
                                      <p:cBhvr>
                                        <p:cTn id="10" dur="1000"/>
                                        <p:tgtEl>
                                          <p:spTgt spid="263"/>
                                        </p:tgtEl>
                                      </p:cBhvr>
                                    </p:animEffect>
                                  </p:childTnLst>
                                </p:cTn>
                              </p:par>
                              <p:par>
                                <p:cTn id="11" presetID="10" presetClass="entr" presetSubtype="0" fill="hold" nodeType="with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fade">
                                      <p:cBhvr>
                                        <p:cTn id="13" dur="1000"/>
                                        <p:tgtEl>
                                          <p:spTgt spid="264"/>
                                        </p:tgtEl>
                                      </p:cBhvr>
                                    </p:animEffect>
                                  </p:childTnLst>
                                </p:cTn>
                              </p:par>
                              <p:par>
                                <p:cTn id="14" presetID="10" presetClass="entr" presetSubtype="0" fill="hold" nodeType="withEffect">
                                  <p:stCondLst>
                                    <p:cond delay="0"/>
                                  </p:stCondLst>
                                  <p:childTnLst>
                                    <p:set>
                                      <p:cBhvr>
                                        <p:cTn id="15" dur="1" fill="hold">
                                          <p:stCondLst>
                                            <p:cond delay="0"/>
                                          </p:stCondLst>
                                        </p:cTn>
                                        <p:tgtEl>
                                          <p:spTgt spid="265"/>
                                        </p:tgtEl>
                                        <p:attrNameLst>
                                          <p:attrName>style.visibility</p:attrName>
                                        </p:attrNameLst>
                                      </p:cBhvr>
                                      <p:to>
                                        <p:strVal val="visible"/>
                                      </p:to>
                                    </p:set>
                                    <p:animEffect transition="in" filter="fade">
                                      <p:cBhvr>
                                        <p:cTn id="16" dur="1000"/>
                                        <p:tgtEl>
                                          <p:spTgt spid="265"/>
                                        </p:tgtEl>
                                      </p:cBhvr>
                                    </p:animEffect>
                                  </p:childTnLst>
                                </p:cTn>
                              </p:par>
                              <p:par>
                                <p:cTn id="17" presetID="10" presetClass="entr" presetSubtype="0" fill="hold" nodeType="withEffect">
                                  <p:stCondLst>
                                    <p:cond delay="0"/>
                                  </p:stCondLst>
                                  <p:childTnLst>
                                    <p:set>
                                      <p:cBhvr>
                                        <p:cTn id="18" dur="1" fill="hold">
                                          <p:stCondLst>
                                            <p:cond delay="0"/>
                                          </p:stCondLst>
                                        </p:cTn>
                                        <p:tgtEl>
                                          <p:spTgt spid="266"/>
                                        </p:tgtEl>
                                        <p:attrNameLst>
                                          <p:attrName>style.visibility</p:attrName>
                                        </p:attrNameLst>
                                      </p:cBhvr>
                                      <p:to>
                                        <p:strVal val="visible"/>
                                      </p:to>
                                    </p:set>
                                    <p:animEffect transition="in" filter="fade">
                                      <p:cBhvr>
                                        <p:cTn id="19" dur="1000"/>
                                        <p:tgtEl>
                                          <p:spTgt spid="266"/>
                                        </p:tgtEl>
                                      </p:cBhvr>
                                    </p:animEffect>
                                  </p:childTnLst>
                                </p:cTn>
                              </p:par>
                              <p:par>
                                <p:cTn id="20" presetID="10" presetClass="entr" presetSubtype="0" fill="hold" nodeType="withEffect">
                                  <p:stCondLst>
                                    <p:cond delay="0"/>
                                  </p:stCondLst>
                                  <p:childTnLst>
                                    <p:set>
                                      <p:cBhvr>
                                        <p:cTn id="21" dur="1" fill="hold">
                                          <p:stCondLst>
                                            <p:cond delay="0"/>
                                          </p:stCondLst>
                                        </p:cTn>
                                        <p:tgtEl>
                                          <p:spTgt spid="267"/>
                                        </p:tgtEl>
                                        <p:attrNameLst>
                                          <p:attrName>style.visibility</p:attrName>
                                        </p:attrNameLst>
                                      </p:cBhvr>
                                      <p:to>
                                        <p:strVal val="visible"/>
                                      </p:to>
                                    </p:set>
                                    <p:animEffect transition="in" filter="fade">
                                      <p:cBhvr>
                                        <p:cTn id="22" dur="1000"/>
                                        <p:tgtEl>
                                          <p:spTgt spid="267"/>
                                        </p:tgtEl>
                                      </p:cBhvr>
                                    </p:animEffect>
                                  </p:childTnLst>
                                </p:cTn>
                              </p:par>
                              <p:par>
                                <p:cTn id="23" presetID="10" presetClass="entr" presetSubtype="0" fill="hold" nodeType="withEffect">
                                  <p:stCondLst>
                                    <p:cond delay="0"/>
                                  </p:stCondLst>
                                  <p:childTnLst>
                                    <p:set>
                                      <p:cBhvr>
                                        <p:cTn id="24" dur="1" fill="hold">
                                          <p:stCondLst>
                                            <p:cond delay="0"/>
                                          </p:stCondLst>
                                        </p:cTn>
                                        <p:tgtEl>
                                          <p:spTgt spid="268"/>
                                        </p:tgtEl>
                                        <p:attrNameLst>
                                          <p:attrName>style.visibility</p:attrName>
                                        </p:attrNameLst>
                                      </p:cBhvr>
                                      <p:to>
                                        <p:strVal val="visible"/>
                                      </p:to>
                                    </p:set>
                                    <p:animEffect transition="in" filter="fade">
                                      <p:cBhvr>
                                        <p:cTn id="25" dur="1000"/>
                                        <p:tgtEl>
                                          <p:spTgt spid="268"/>
                                        </p:tgtEl>
                                      </p:cBhvr>
                                    </p:animEffect>
                                  </p:childTnLst>
                                </p:cTn>
                              </p:par>
                              <p:par>
                                <p:cTn id="26" presetID="10" presetClass="entr" presetSubtype="0" fill="hold" nodeType="withEffect">
                                  <p:stCondLst>
                                    <p:cond delay="0"/>
                                  </p:stCondLst>
                                  <p:childTnLst>
                                    <p:set>
                                      <p:cBhvr>
                                        <p:cTn id="27" dur="1" fill="hold">
                                          <p:stCondLst>
                                            <p:cond delay="0"/>
                                          </p:stCondLst>
                                        </p:cTn>
                                        <p:tgtEl>
                                          <p:spTgt spid="269"/>
                                        </p:tgtEl>
                                        <p:attrNameLst>
                                          <p:attrName>style.visibility</p:attrName>
                                        </p:attrNameLst>
                                      </p:cBhvr>
                                      <p:to>
                                        <p:strVal val="visible"/>
                                      </p:to>
                                    </p:set>
                                    <p:animEffect transition="in" filter="fade">
                                      <p:cBhvr>
                                        <p:cTn id="28" dur="1000"/>
                                        <p:tgtEl>
                                          <p:spTgt spid="269"/>
                                        </p:tgtEl>
                                      </p:cBhvr>
                                    </p:animEffect>
                                  </p:childTnLst>
                                </p:cTn>
                              </p:par>
                              <p:par>
                                <p:cTn id="29" presetID="10" presetClass="entr" presetSubtype="0" fill="hold" nodeType="withEffect">
                                  <p:stCondLst>
                                    <p:cond delay="0"/>
                                  </p:stCondLst>
                                  <p:childTnLst>
                                    <p:set>
                                      <p:cBhvr>
                                        <p:cTn id="30" dur="1" fill="hold">
                                          <p:stCondLst>
                                            <p:cond delay="0"/>
                                          </p:stCondLst>
                                        </p:cTn>
                                        <p:tgtEl>
                                          <p:spTgt spid="270"/>
                                        </p:tgtEl>
                                        <p:attrNameLst>
                                          <p:attrName>style.visibility</p:attrName>
                                        </p:attrNameLst>
                                      </p:cBhvr>
                                      <p:to>
                                        <p:strVal val="visible"/>
                                      </p:to>
                                    </p:set>
                                    <p:animEffect transition="in" filter="fade">
                                      <p:cBhvr>
                                        <p:cTn id="31" dur="1000"/>
                                        <p:tgtEl>
                                          <p:spTgt spid="270"/>
                                        </p:tgtEl>
                                      </p:cBhvr>
                                    </p:animEffect>
                                  </p:childTnLst>
                                </p:cTn>
                              </p:par>
                              <p:par>
                                <p:cTn id="32" presetID="1" presetClass="entr" presetSubtype="0" fill="hold" nodeType="withEffect">
                                  <p:stCondLst>
                                    <p:cond delay="0"/>
                                  </p:stCondLst>
                                  <p:childTnLst>
                                    <p:set>
                                      <p:cBhvr>
                                        <p:cTn id="33" dur="1" fill="hold">
                                          <p:stCondLst>
                                            <p:cond delay="0"/>
                                          </p:stCondLst>
                                        </p:cTn>
                                        <p:tgtEl>
                                          <p:spTgt spid="2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Shape 276"/>
        <p:cNvGrpSpPr/>
        <p:nvPr/>
      </p:nvGrpSpPr>
      <p:grpSpPr>
        <a:xfrm>
          <a:off x="0" y="0"/>
          <a:ext cx="0" cy="0"/>
          <a:chOff x="0" y="0"/>
          <a:chExt cx="0" cy="0"/>
        </a:xfrm>
      </p:grpSpPr>
      <p:sp>
        <p:nvSpPr>
          <p:cNvPr id="277" name="Google Shape;277;p33"/>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is the double descent phenomenon? </a:t>
            </a:r>
            <a:endParaRPr b="1" u="sng"/>
          </a:p>
        </p:txBody>
      </p:sp>
      <p:sp>
        <p:nvSpPr>
          <p:cNvPr id="279" name="Google Shape;279;p33"/>
          <p:cNvSpPr txBox="1">
            <a:spLocks noGrp="1"/>
          </p:cNvSpPr>
          <p:nvPr>
            <p:ph type="sldNum" idx="12"/>
          </p:nvPr>
        </p:nvSpPr>
        <p:spPr>
          <a:xfrm>
            <a:off x="8472458" y="4663217"/>
            <a:ext cx="548700" cy="393600"/>
          </a:xfrm>
        </p:spPr>
        <p:txBody>
          <a:bodyPr spcFirstLastPara="1" wrap="square" lIns="91425" tIns="91425" rIns="91425" bIns="91425" anchor="ctr" anchorCtr="0">
            <a:normAutofit/>
          </a:bodyPr>
          <a:lstStyle/>
          <a:p>
            <a:pPr lvl="0"/>
            <a:fld id="{00000000-1234-1234-1234-123412341234}" type="slidenum">
              <a:rPr lang="en"/>
              <a:pPr lvl="0"/>
              <a:t>14</a:t>
            </a:fld>
            <a:endParaRPr lang="en"/>
          </a:p>
        </p:txBody>
      </p:sp>
      <p:grpSp>
        <p:nvGrpSpPr>
          <p:cNvPr id="6" name="Group 5">
            <a:extLst>
              <a:ext uri="{FF2B5EF4-FFF2-40B4-BE49-F238E27FC236}">
                <a16:creationId xmlns:a16="http://schemas.microsoft.com/office/drawing/2014/main" id="{5FDF15E1-2F01-EF2E-DB83-AAE686CE5198}"/>
              </a:ext>
            </a:extLst>
          </p:cNvPr>
          <p:cNvGrpSpPr/>
          <p:nvPr/>
        </p:nvGrpSpPr>
        <p:grpSpPr>
          <a:xfrm>
            <a:off x="0" y="273798"/>
            <a:ext cx="9179560" cy="4872841"/>
            <a:chOff x="0" y="273798"/>
            <a:chExt cx="9179560" cy="4872841"/>
          </a:xfrm>
        </p:grpSpPr>
        <p:pic>
          <p:nvPicPr>
            <p:cNvPr id="280" name="Google Shape;280;p33"/>
            <p:cNvPicPr preferRelativeResize="0"/>
            <p:nvPr/>
          </p:nvPicPr>
          <p:blipFill>
            <a:blip r:embed="rId3">
              <a:alphaModFix/>
            </a:blip>
            <a:stretch>
              <a:fillRect/>
            </a:stretch>
          </p:blipFill>
          <p:spPr>
            <a:xfrm>
              <a:off x="585125" y="3227976"/>
              <a:ext cx="3579300" cy="1828850"/>
            </a:xfrm>
            <a:prstGeom prst="rect">
              <a:avLst/>
            </a:prstGeom>
            <a:noFill/>
            <a:ln>
              <a:noFill/>
            </a:ln>
          </p:spPr>
        </p:pic>
        <p:pic>
          <p:nvPicPr>
            <p:cNvPr id="281" name="Google Shape;281;p33"/>
            <p:cNvPicPr preferRelativeResize="0"/>
            <p:nvPr/>
          </p:nvPicPr>
          <p:blipFill>
            <a:blip r:embed="rId4">
              <a:alphaModFix/>
            </a:blip>
            <a:stretch>
              <a:fillRect/>
            </a:stretch>
          </p:blipFill>
          <p:spPr>
            <a:xfrm>
              <a:off x="202953" y="1981998"/>
              <a:ext cx="3334961" cy="1479393"/>
            </a:xfrm>
            <a:prstGeom prst="rect">
              <a:avLst/>
            </a:prstGeom>
            <a:noFill/>
            <a:ln>
              <a:noFill/>
            </a:ln>
          </p:spPr>
        </p:pic>
        <p:pic>
          <p:nvPicPr>
            <p:cNvPr id="282" name="Google Shape;282;p33"/>
            <p:cNvPicPr preferRelativeResize="0"/>
            <p:nvPr/>
          </p:nvPicPr>
          <p:blipFill>
            <a:blip r:embed="rId5">
              <a:alphaModFix/>
            </a:blip>
            <a:stretch>
              <a:fillRect/>
            </a:stretch>
          </p:blipFill>
          <p:spPr>
            <a:xfrm>
              <a:off x="4572003" y="2667660"/>
              <a:ext cx="4023898" cy="2475844"/>
            </a:xfrm>
            <a:prstGeom prst="rect">
              <a:avLst/>
            </a:prstGeom>
            <a:noFill/>
            <a:ln>
              <a:noFill/>
            </a:ln>
          </p:spPr>
        </p:pic>
        <p:sp>
          <p:nvSpPr>
            <p:cNvPr id="2" name="TextBox 1">
              <a:extLst>
                <a:ext uri="{FF2B5EF4-FFF2-40B4-BE49-F238E27FC236}">
                  <a16:creationId xmlns:a16="http://schemas.microsoft.com/office/drawing/2014/main" id="{18C43FDD-D258-F311-8E61-1EB9E766B380}"/>
                </a:ext>
              </a:extLst>
            </p:cNvPr>
            <p:cNvSpPr txBox="1"/>
            <p:nvPr/>
          </p:nvSpPr>
          <p:spPr>
            <a:xfrm>
              <a:off x="7778214" y="4961973"/>
              <a:ext cx="1401346" cy="184666"/>
            </a:xfrm>
            <a:prstGeom prst="rect">
              <a:avLst/>
            </a:prstGeom>
            <a:noFill/>
          </p:spPr>
          <p:txBody>
            <a:bodyPr wrap="none" rtlCol="0">
              <a:spAutoFit/>
            </a:bodyPr>
            <a:lstStyle/>
            <a:p>
              <a:r>
                <a:rPr lang="en-US" sz="600" i="1" dirty="0"/>
                <a:t>Experimental Designs &amp; Paradigms</a:t>
              </a:r>
            </a:p>
          </p:txBody>
        </p:sp>
        <p:sp>
          <p:nvSpPr>
            <p:cNvPr id="3" name="Text Placeholder 10">
              <a:extLst>
                <a:ext uri="{FF2B5EF4-FFF2-40B4-BE49-F238E27FC236}">
                  <a16:creationId xmlns:a16="http://schemas.microsoft.com/office/drawing/2014/main" id="{454C9A9D-8F8F-2008-5438-3EDEAA46D048}"/>
                </a:ext>
              </a:extLst>
            </p:cNvPr>
            <p:cNvSpPr txBox="1">
              <a:spLocks/>
            </p:cNvSpPr>
            <p:nvPr/>
          </p:nvSpPr>
          <p:spPr>
            <a:xfrm>
              <a:off x="0" y="273798"/>
              <a:ext cx="8520600"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900" dirty="0"/>
                <a:t>Challenges the traditional understanding of the bias-variance trade-off: traditionally, a simple model underfits and an overly complex model overfits </a:t>
              </a:r>
            </a:p>
            <a:p>
              <a:r>
                <a:rPr lang="en-US" sz="900" dirty="0"/>
                <a:t>Suggests that for very overparameterized models, the performance can be not only better than </a:t>
              </a:r>
              <a:r>
                <a:rPr lang="en-US" sz="900" dirty="0" err="1"/>
                <a:t>underparameterized</a:t>
              </a:r>
              <a:r>
                <a:rPr lang="en-US" sz="900" dirty="0"/>
                <a:t> models but also better than well parameterized or moderately overparameterized models</a:t>
              </a:r>
            </a:p>
            <a:p>
              <a:r>
                <a:rPr lang="en-US" sz="900" dirty="0"/>
                <a:t>Happens once a model reaches the interpolation threshold (where it can perfectly fit the training data; when there are the same amount of params as data) </a:t>
              </a:r>
            </a:p>
            <a:p>
              <a:r>
                <a:rPr lang="en-US" sz="900" dirty="0"/>
                <a:t>Some theories: </a:t>
              </a:r>
            </a:p>
            <a:p>
              <a:pPr lvl="1"/>
              <a:r>
                <a:rPr lang="en-US" sz="700" dirty="0"/>
                <a:t>Overparameterization allows model to find simpler solutions that generalize better, instead of fitting noise; can isolate signal from noise more effectively, since it has more “room” to express the true function and isolate noise </a:t>
              </a:r>
            </a:p>
            <a:p>
              <a:pPr lvl="1"/>
              <a:r>
                <a:rPr lang="en-US" sz="700" dirty="0"/>
                <a:t>The simpler solution is incentivized due to biases (</a:t>
              </a:r>
              <a:r>
                <a:rPr lang="en-US" sz="700" dirty="0" err="1"/>
                <a:t>eg</a:t>
              </a:r>
              <a:r>
                <a:rPr lang="en-US" sz="700" dirty="0"/>
                <a:t> favoring low-complexity solutions via smaller weights) encoded in the loss function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6"/>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is the “curse/blessing of dimensionality”?</a:t>
            </a:r>
            <a:endParaRPr b="1" u="sng"/>
          </a:p>
        </p:txBody>
      </p:sp>
      <p:sp>
        <p:nvSpPr>
          <p:cNvPr id="302" name="Google Shape;302;p36"/>
          <p:cNvSpPr txBox="1"/>
          <p:nvPr/>
        </p:nvSpPr>
        <p:spPr>
          <a:xfrm>
            <a:off x="-33122" y="132785"/>
            <a:ext cx="8765100" cy="21348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000"/>
              </a:spcBef>
              <a:spcAft>
                <a:spcPts val="0"/>
              </a:spcAft>
              <a:buSzPts val="1400"/>
              <a:buChar char="●"/>
            </a:pPr>
            <a:r>
              <a:rPr lang="en"/>
              <a:t>The </a:t>
            </a:r>
            <a:r>
              <a:rPr lang="en" b="1"/>
              <a:t>curse of dimensionality</a:t>
            </a:r>
            <a:r>
              <a:rPr lang="en"/>
              <a:t> refers the problem that, when the dimensionality increases, the </a:t>
            </a:r>
            <a:r>
              <a:rPr lang="en" b="1"/>
              <a:t>volume of the space increases so fast</a:t>
            </a:r>
            <a:r>
              <a:rPr lang="en"/>
              <a:t> that the available data become </a:t>
            </a:r>
            <a:r>
              <a:rPr lang="en" b="1"/>
              <a:t>sparse</a:t>
            </a:r>
            <a:r>
              <a:rPr lang="en"/>
              <a:t>. </a:t>
            </a:r>
            <a:endParaRPr/>
          </a:p>
          <a:p>
            <a:pPr marL="914400" lvl="1" indent="-317500" algn="l" rtl="0">
              <a:lnSpc>
                <a:spcPct val="115000"/>
              </a:lnSpc>
              <a:spcBef>
                <a:spcPts val="0"/>
              </a:spcBef>
              <a:spcAft>
                <a:spcPts val="0"/>
              </a:spcAft>
              <a:buSzPts val="1400"/>
              <a:buChar char="○"/>
            </a:pPr>
            <a:r>
              <a:rPr lang="en"/>
              <a:t>This sparsity is problematic for any method that requires </a:t>
            </a:r>
            <a:r>
              <a:rPr lang="en" b="1"/>
              <a:t>statistical significance</a:t>
            </a:r>
            <a:r>
              <a:rPr lang="en"/>
              <a:t>.</a:t>
            </a:r>
            <a:endParaRPr/>
          </a:p>
          <a:p>
            <a:pPr marL="914400" lvl="1" indent="-317500" algn="l" rtl="0">
              <a:lnSpc>
                <a:spcPct val="115000"/>
              </a:lnSpc>
              <a:spcBef>
                <a:spcPts val="0"/>
              </a:spcBef>
              <a:spcAft>
                <a:spcPts val="0"/>
              </a:spcAft>
              <a:buSzPts val="1400"/>
              <a:buChar char="○"/>
            </a:pPr>
            <a:r>
              <a:rPr lang="en"/>
              <a:t>In order to obtain a statistically sound and reliable result, the amount of data needed to support the result often grows </a:t>
            </a:r>
            <a:r>
              <a:rPr lang="en" b="1"/>
              <a:t>exponentially </a:t>
            </a:r>
            <a:r>
              <a:rPr lang="en"/>
              <a:t>with the dimensionality.</a:t>
            </a:r>
            <a:endParaRPr/>
          </a:p>
          <a:p>
            <a:pPr marL="457200" lvl="0" indent="-317500" algn="l" rtl="0">
              <a:lnSpc>
                <a:spcPct val="115000"/>
              </a:lnSpc>
              <a:spcBef>
                <a:spcPts val="0"/>
              </a:spcBef>
              <a:spcAft>
                <a:spcPts val="0"/>
              </a:spcAft>
              <a:buSzPts val="1400"/>
              <a:buChar char="●"/>
            </a:pPr>
            <a:r>
              <a:rPr lang="en"/>
              <a:t>The blessing of dimensionality states that in some cases, there are some advantages to working with high dimensional data</a:t>
            </a:r>
            <a:endParaRPr/>
          </a:p>
          <a:p>
            <a:pPr marL="914400" lvl="1" indent="-317500" algn="l" rtl="0">
              <a:lnSpc>
                <a:spcPct val="115000"/>
              </a:lnSpc>
              <a:spcBef>
                <a:spcPts val="0"/>
              </a:spcBef>
              <a:spcAft>
                <a:spcPts val="0"/>
              </a:spcAft>
              <a:buSzPts val="1400"/>
              <a:buChar char="○"/>
            </a:pPr>
            <a:r>
              <a:rPr lang="en"/>
              <a:t>Data becomes easier to linearly separate (eg, what kernels do)</a:t>
            </a:r>
            <a:endParaRPr/>
          </a:p>
        </p:txBody>
      </p:sp>
      <p:sp>
        <p:nvSpPr>
          <p:cNvPr id="303" name="Google Shape;303;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grpSp>
        <p:nvGrpSpPr>
          <p:cNvPr id="304" name="Google Shape;304;p36"/>
          <p:cNvGrpSpPr/>
          <p:nvPr/>
        </p:nvGrpSpPr>
        <p:grpSpPr>
          <a:xfrm>
            <a:off x="51750" y="2412929"/>
            <a:ext cx="3856200" cy="2677396"/>
            <a:chOff x="5287800" y="2047629"/>
            <a:chExt cx="3856200" cy="2677396"/>
          </a:xfrm>
        </p:grpSpPr>
        <p:pic>
          <p:nvPicPr>
            <p:cNvPr id="305" name="Google Shape;305;p36"/>
            <p:cNvPicPr preferRelativeResize="0"/>
            <p:nvPr/>
          </p:nvPicPr>
          <p:blipFill>
            <a:blip r:embed="rId3">
              <a:alphaModFix/>
            </a:blip>
            <a:stretch>
              <a:fillRect/>
            </a:stretch>
          </p:blipFill>
          <p:spPr>
            <a:xfrm>
              <a:off x="6275125" y="2047629"/>
              <a:ext cx="2082750" cy="2082750"/>
            </a:xfrm>
            <a:prstGeom prst="rect">
              <a:avLst/>
            </a:prstGeom>
            <a:noFill/>
            <a:ln>
              <a:noFill/>
            </a:ln>
          </p:spPr>
        </p:pic>
        <p:sp>
          <p:nvSpPr>
            <p:cNvPr id="306" name="Google Shape;306;p36"/>
            <p:cNvSpPr txBox="1"/>
            <p:nvPr/>
          </p:nvSpPr>
          <p:spPr>
            <a:xfrm>
              <a:off x="5287800" y="3986125"/>
              <a:ext cx="3856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i="1"/>
                <a:t>Example of the curse of dimensionality.</a:t>
              </a:r>
              <a:endParaRPr sz="900" b="1" i="1"/>
            </a:p>
            <a:p>
              <a:pPr marL="457200" lvl="0" indent="-285750" algn="l" rtl="0">
                <a:spcBef>
                  <a:spcPts val="0"/>
                </a:spcBef>
                <a:spcAft>
                  <a:spcPts val="0"/>
                </a:spcAft>
                <a:buSzPts val="900"/>
                <a:buChar char="●"/>
              </a:pPr>
              <a:r>
                <a:rPr lang="en" sz="900" b="1" i="1"/>
                <a:t>To capture 50% of 1D 10x1 grid, need 5 data points</a:t>
              </a:r>
              <a:endParaRPr sz="900" b="1" i="1"/>
            </a:p>
            <a:p>
              <a:pPr marL="457200" lvl="0" indent="-285750" algn="l" rtl="0">
                <a:spcBef>
                  <a:spcPts val="0"/>
                </a:spcBef>
                <a:spcAft>
                  <a:spcPts val="0"/>
                </a:spcAft>
                <a:buSzPts val="900"/>
                <a:buChar char="●"/>
              </a:pPr>
              <a:r>
                <a:rPr lang="en" sz="900" b="1" i="1"/>
                <a:t>To capture 50% of 2D 10x10 grid, need 50 data points</a:t>
              </a:r>
              <a:endParaRPr sz="900" b="1" i="1"/>
            </a:p>
            <a:p>
              <a:pPr marL="457200" lvl="0" indent="-285750" algn="l" rtl="0">
                <a:spcBef>
                  <a:spcPts val="0"/>
                </a:spcBef>
                <a:spcAft>
                  <a:spcPts val="0"/>
                </a:spcAft>
                <a:buSzPts val="900"/>
                <a:buChar char="●"/>
              </a:pPr>
              <a:r>
                <a:rPr lang="en" sz="900" b="1" i="1"/>
                <a:t>To capture 50% of 3D 10x10x10 grid, need 500 data points</a:t>
              </a:r>
              <a:endParaRPr sz="900" b="1" i="1"/>
            </a:p>
          </p:txBody>
        </p:sp>
      </p:grpSp>
      <p:sp>
        <p:nvSpPr>
          <p:cNvPr id="307" name="Google Shape;307;p36"/>
          <p:cNvSpPr txBox="1"/>
          <p:nvPr/>
        </p:nvSpPr>
        <p:spPr>
          <a:xfrm>
            <a:off x="4682200" y="4456525"/>
            <a:ext cx="38562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i="1"/>
              <a:t>Example of the blessing of dimensionality; points become separable if you add a third dimension representing the radius from the middle.</a:t>
            </a:r>
            <a:endParaRPr sz="900" b="1" i="1"/>
          </a:p>
        </p:txBody>
      </p:sp>
      <p:pic>
        <p:nvPicPr>
          <p:cNvPr id="308" name="Google Shape;308;p36"/>
          <p:cNvPicPr preferRelativeResize="0"/>
          <p:nvPr/>
        </p:nvPicPr>
        <p:blipFill>
          <a:blip r:embed="rId4">
            <a:alphaModFix/>
          </a:blip>
          <a:stretch>
            <a:fillRect/>
          </a:stretch>
        </p:blipFill>
        <p:spPr>
          <a:xfrm>
            <a:off x="4547675" y="2513425"/>
            <a:ext cx="4125251" cy="1965151"/>
          </a:xfrm>
          <a:prstGeom prst="rect">
            <a:avLst/>
          </a:prstGeom>
          <a:noFill/>
          <a:ln>
            <a:noFill/>
          </a:ln>
        </p:spPr>
      </p:pic>
      <p:pic>
        <p:nvPicPr>
          <p:cNvPr id="309" name="Google Shape;309;p36"/>
          <p:cNvPicPr preferRelativeResize="0"/>
          <p:nvPr/>
        </p:nvPicPr>
        <p:blipFill>
          <a:blip r:embed="rId5">
            <a:alphaModFix/>
          </a:blip>
          <a:stretch>
            <a:fillRect/>
          </a:stretch>
        </p:blipFill>
        <p:spPr>
          <a:xfrm>
            <a:off x="-11" y="4893148"/>
            <a:ext cx="265651" cy="250350"/>
          </a:xfrm>
          <a:prstGeom prst="rect">
            <a:avLst/>
          </a:prstGeom>
          <a:noFill/>
          <a:ln>
            <a:noFill/>
          </a:ln>
        </p:spPr>
      </p:pic>
      <p:sp>
        <p:nvSpPr>
          <p:cNvPr id="2" name="TextBox 1">
            <a:extLst>
              <a:ext uri="{FF2B5EF4-FFF2-40B4-BE49-F238E27FC236}">
                <a16:creationId xmlns:a16="http://schemas.microsoft.com/office/drawing/2014/main" id="{1BF86CEE-EABB-ACF5-E268-CD7792C7A2F6}"/>
              </a:ext>
            </a:extLst>
          </p:cNvPr>
          <p:cNvSpPr txBox="1"/>
          <p:nvPr/>
        </p:nvSpPr>
        <p:spPr>
          <a:xfrm>
            <a:off x="7778214" y="4961973"/>
            <a:ext cx="1401346" cy="184666"/>
          </a:xfrm>
          <a:prstGeom prst="rect">
            <a:avLst/>
          </a:prstGeom>
          <a:noFill/>
        </p:spPr>
        <p:txBody>
          <a:bodyPr wrap="none" rtlCol="0">
            <a:spAutoFit/>
          </a:bodyPr>
          <a:lstStyle/>
          <a:p>
            <a:r>
              <a:rPr lang="en-US" sz="600" i="1" dirty="0"/>
              <a:t>Experimental Designs &amp; Paradigms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1000"/>
                                        <p:tgtEl>
                                          <p:spTgt spid="302"/>
                                        </p:tgtEl>
                                      </p:cBhvr>
                                    </p:animEffect>
                                  </p:childTnLst>
                                </p:cTn>
                              </p:par>
                              <p:par>
                                <p:cTn id="8" presetID="10" presetClass="entr" presetSubtype="0" fill="hold" nodeType="withEffect">
                                  <p:stCondLst>
                                    <p:cond delay="0"/>
                                  </p:stCondLst>
                                  <p:childTnLst>
                                    <p:set>
                                      <p:cBhvr>
                                        <p:cTn id="9" dur="1" fill="hold">
                                          <p:stCondLst>
                                            <p:cond delay="0"/>
                                          </p:stCondLst>
                                        </p:cTn>
                                        <p:tgtEl>
                                          <p:spTgt spid="303"/>
                                        </p:tgtEl>
                                        <p:attrNameLst>
                                          <p:attrName>style.visibility</p:attrName>
                                        </p:attrNameLst>
                                      </p:cBhvr>
                                      <p:to>
                                        <p:strVal val="visible"/>
                                      </p:to>
                                    </p:set>
                                    <p:animEffect transition="in" filter="fade">
                                      <p:cBhvr>
                                        <p:cTn id="10" dur="1000"/>
                                        <p:tgtEl>
                                          <p:spTgt spid="303"/>
                                        </p:tgtEl>
                                      </p:cBhvr>
                                    </p:animEffect>
                                  </p:childTnLst>
                                </p:cTn>
                              </p:par>
                              <p:par>
                                <p:cTn id="11" presetID="10" presetClass="entr" presetSubtype="0" fill="hold" nodeType="withEffect">
                                  <p:stCondLst>
                                    <p:cond delay="0"/>
                                  </p:stCondLst>
                                  <p:childTnLst>
                                    <p:set>
                                      <p:cBhvr>
                                        <p:cTn id="12" dur="1" fill="hold">
                                          <p:stCondLst>
                                            <p:cond delay="0"/>
                                          </p:stCondLst>
                                        </p:cTn>
                                        <p:tgtEl>
                                          <p:spTgt spid="307"/>
                                        </p:tgtEl>
                                        <p:attrNameLst>
                                          <p:attrName>style.visibility</p:attrName>
                                        </p:attrNameLst>
                                      </p:cBhvr>
                                      <p:to>
                                        <p:strVal val="visible"/>
                                      </p:to>
                                    </p:set>
                                    <p:animEffect transition="in" filter="fade">
                                      <p:cBhvr>
                                        <p:cTn id="13" dur="1000"/>
                                        <p:tgtEl>
                                          <p:spTgt spid="307"/>
                                        </p:tgtEl>
                                      </p:cBhvr>
                                    </p:animEffect>
                                  </p:childTnLst>
                                </p:cTn>
                              </p:par>
                              <p:par>
                                <p:cTn id="14" presetID="10" presetClass="entr" presetSubtype="0" fill="hold" nodeType="withEffect">
                                  <p:stCondLst>
                                    <p:cond delay="0"/>
                                  </p:stCondLst>
                                  <p:childTnLst>
                                    <p:set>
                                      <p:cBhvr>
                                        <p:cTn id="15" dur="1" fill="hold">
                                          <p:stCondLst>
                                            <p:cond delay="0"/>
                                          </p:stCondLst>
                                        </p:cTn>
                                        <p:tgtEl>
                                          <p:spTgt spid="308"/>
                                        </p:tgtEl>
                                        <p:attrNameLst>
                                          <p:attrName>style.visibility</p:attrName>
                                        </p:attrNameLst>
                                      </p:cBhvr>
                                      <p:to>
                                        <p:strVal val="visible"/>
                                      </p:to>
                                    </p:set>
                                    <p:animEffect transition="in" filter="fade">
                                      <p:cBhvr>
                                        <p:cTn id="16" dur="1000"/>
                                        <p:tgtEl>
                                          <p:spTgt spid="308"/>
                                        </p:tgtEl>
                                      </p:cBhvr>
                                    </p:animEffect>
                                  </p:childTnLst>
                                </p:cTn>
                              </p:par>
                              <p:par>
                                <p:cTn id="17" presetID="10" presetClass="entr" presetSubtype="0" fill="hold" nodeType="withEffect">
                                  <p:stCondLst>
                                    <p:cond delay="0"/>
                                  </p:stCondLst>
                                  <p:childTnLst>
                                    <p:set>
                                      <p:cBhvr>
                                        <p:cTn id="18" dur="1" fill="hold">
                                          <p:stCondLst>
                                            <p:cond delay="0"/>
                                          </p:stCondLst>
                                        </p:cTn>
                                        <p:tgtEl>
                                          <p:spTgt spid="304"/>
                                        </p:tgtEl>
                                        <p:attrNameLst>
                                          <p:attrName>style.visibility</p:attrName>
                                        </p:attrNameLst>
                                      </p:cBhvr>
                                      <p:to>
                                        <p:strVal val="visible"/>
                                      </p:to>
                                    </p:set>
                                    <p:animEffect transition="in" filter="fade">
                                      <p:cBhvr>
                                        <p:cTn id="19" dur="10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313"/>
        <p:cNvGrpSpPr/>
        <p:nvPr/>
      </p:nvGrpSpPr>
      <p:grpSpPr>
        <a:xfrm>
          <a:off x="0" y="0"/>
          <a:ext cx="0" cy="0"/>
          <a:chOff x="0" y="0"/>
          <a:chExt cx="0" cy="0"/>
        </a:xfrm>
      </p:grpSpPr>
      <p:sp>
        <p:nvSpPr>
          <p:cNvPr id="314" name="Google Shape;314;p37"/>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Compare/contrast generative vs discriminative methods.</a:t>
            </a:r>
            <a:endParaRPr b="1" u="sng"/>
          </a:p>
        </p:txBody>
      </p:sp>
      <p:sp>
        <p:nvSpPr>
          <p:cNvPr id="315" name="Google Shape;315;p37"/>
          <p:cNvSpPr txBox="1"/>
          <p:nvPr/>
        </p:nvSpPr>
        <p:spPr>
          <a:xfrm>
            <a:off x="-36175" y="123025"/>
            <a:ext cx="7510200" cy="1708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n" sz="900"/>
              <a:t>The fundamental difference is that:</a:t>
            </a:r>
            <a:endParaRPr sz="900"/>
          </a:p>
          <a:p>
            <a:pPr marL="457200" lvl="0" indent="-285750" algn="l" rtl="0">
              <a:lnSpc>
                <a:spcPct val="100000"/>
              </a:lnSpc>
              <a:spcBef>
                <a:spcPts val="0"/>
              </a:spcBef>
              <a:spcAft>
                <a:spcPts val="0"/>
              </a:spcAft>
              <a:buClr>
                <a:srgbClr val="232629"/>
              </a:buClr>
              <a:buSzPts val="900"/>
              <a:buChar char="●"/>
            </a:pPr>
            <a:r>
              <a:rPr lang="en" sz="900" b="1">
                <a:solidFill>
                  <a:srgbClr val="232629"/>
                </a:solidFill>
                <a:highlight>
                  <a:srgbClr val="FFFFFF"/>
                </a:highlight>
              </a:rPr>
              <a:t>Discriminative models</a:t>
            </a:r>
            <a:r>
              <a:rPr lang="en" sz="900">
                <a:solidFill>
                  <a:srgbClr val="232629"/>
                </a:solidFill>
                <a:highlight>
                  <a:srgbClr val="FFFFFF"/>
                </a:highlight>
              </a:rPr>
              <a:t> learn the (hard or soft) </a:t>
            </a:r>
            <a:r>
              <a:rPr lang="en" sz="900" b="1">
                <a:solidFill>
                  <a:srgbClr val="232629"/>
                </a:solidFill>
                <a:highlight>
                  <a:srgbClr val="FFFFFF"/>
                </a:highlight>
              </a:rPr>
              <a:t>boundary</a:t>
            </a:r>
            <a:r>
              <a:rPr lang="en" sz="900">
                <a:solidFill>
                  <a:srgbClr val="232629"/>
                </a:solidFill>
                <a:highlight>
                  <a:srgbClr val="FFFFFF"/>
                </a:highlight>
              </a:rPr>
              <a:t> between classes; conditional distribution</a:t>
            </a:r>
            <a:endParaRPr sz="900">
              <a:solidFill>
                <a:srgbClr val="232629"/>
              </a:solidFill>
              <a:highlight>
                <a:srgbClr val="FFFFFF"/>
              </a:highlight>
            </a:endParaRPr>
          </a:p>
          <a:p>
            <a:pPr marL="457200" lvl="0" indent="-285750" algn="l" rtl="0">
              <a:lnSpc>
                <a:spcPct val="100000"/>
              </a:lnSpc>
              <a:spcBef>
                <a:spcPts val="0"/>
              </a:spcBef>
              <a:spcAft>
                <a:spcPts val="0"/>
              </a:spcAft>
              <a:buClr>
                <a:srgbClr val="232629"/>
              </a:buClr>
              <a:buSzPts val="900"/>
              <a:buChar char="●"/>
            </a:pPr>
            <a:r>
              <a:rPr lang="en" sz="900" b="1">
                <a:solidFill>
                  <a:srgbClr val="232629"/>
                </a:solidFill>
                <a:highlight>
                  <a:srgbClr val="FFFFFF"/>
                </a:highlight>
              </a:rPr>
              <a:t>Generative models</a:t>
            </a:r>
            <a:r>
              <a:rPr lang="en" sz="900">
                <a:solidFill>
                  <a:srgbClr val="232629"/>
                </a:solidFill>
                <a:highlight>
                  <a:srgbClr val="FFFFFF"/>
                </a:highlight>
              </a:rPr>
              <a:t> model the </a:t>
            </a:r>
            <a:r>
              <a:rPr lang="en" sz="900" b="1">
                <a:solidFill>
                  <a:srgbClr val="232629"/>
                </a:solidFill>
                <a:highlight>
                  <a:srgbClr val="FFFFFF"/>
                </a:highlight>
              </a:rPr>
              <a:t>distribution</a:t>
            </a:r>
            <a:r>
              <a:rPr lang="en" sz="900">
                <a:solidFill>
                  <a:srgbClr val="232629"/>
                </a:solidFill>
                <a:highlight>
                  <a:srgbClr val="FFFFFF"/>
                </a:highlight>
              </a:rPr>
              <a:t> of individual classes; joint distribution</a:t>
            </a:r>
            <a:endParaRPr sz="900">
              <a:solidFill>
                <a:srgbClr val="232629"/>
              </a:solidFill>
              <a:highlight>
                <a:srgbClr val="FFFFFF"/>
              </a:highlight>
            </a:endParaRPr>
          </a:p>
          <a:p>
            <a:pPr marL="457200" lvl="0" indent="0" algn="l" rtl="0">
              <a:lnSpc>
                <a:spcPct val="100000"/>
              </a:lnSpc>
              <a:spcBef>
                <a:spcPts val="0"/>
              </a:spcBef>
              <a:spcAft>
                <a:spcPts val="0"/>
              </a:spcAft>
              <a:buNone/>
            </a:pPr>
            <a:endParaRPr sz="900">
              <a:solidFill>
                <a:srgbClr val="232629"/>
              </a:solidFill>
              <a:highlight>
                <a:srgbClr val="FFFFFF"/>
              </a:highlight>
            </a:endParaRPr>
          </a:p>
          <a:p>
            <a:pPr marL="0" lvl="0" indent="0" algn="l" rtl="0">
              <a:lnSpc>
                <a:spcPct val="100000"/>
              </a:lnSpc>
              <a:spcBef>
                <a:spcPts val="0"/>
              </a:spcBef>
              <a:spcAft>
                <a:spcPts val="0"/>
              </a:spcAft>
              <a:buNone/>
            </a:pPr>
            <a:r>
              <a:rPr lang="en" sz="900">
                <a:solidFill>
                  <a:srgbClr val="232629"/>
                </a:solidFill>
                <a:highlight>
                  <a:srgbClr val="FFFFFF"/>
                </a:highlight>
              </a:rPr>
              <a:t>For example, the data to the right has two features X1, X2 and two classes, red and blue.</a:t>
            </a:r>
            <a:endParaRPr sz="900">
              <a:solidFill>
                <a:srgbClr val="232629"/>
              </a:solidFill>
              <a:highlight>
                <a:srgbClr val="FFFFFF"/>
              </a:highlight>
            </a:endParaRPr>
          </a:p>
          <a:p>
            <a:pPr marL="457200" lvl="0" indent="-285750" algn="l" rtl="0">
              <a:lnSpc>
                <a:spcPct val="100000"/>
              </a:lnSpc>
              <a:spcBef>
                <a:spcPts val="0"/>
              </a:spcBef>
              <a:spcAft>
                <a:spcPts val="0"/>
              </a:spcAft>
              <a:buClr>
                <a:srgbClr val="232629"/>
              </a:buClr>
              <a:buSzPts val="900"/>
              <a:buChar char="●"/>
            </a:pPr>
            <a:r>
              <a:rPr lang="en" sz="900">
                <a:solidFill>
                  <a:srgbClr val="232629"/>
                </a:solidFill>
                <a:highlight>
                  <a:srgbClr val="FFFFFF"/>
                </a:highlight>
              </a:rPr>
              <a:t>A </a:t>
            </a:r>
            <a:r>
              <a:rPr lang="en" sz="900" b="1">
                <a:solidFill>
                  <a:srgbClr val="232629"/>
                </a:solidFill>
                <a:highlight>
                  <a:srgbClr val="FFFFFF"/>
                </a:highlight>
              </a:rPr>
              <a:t>generative </a:t>
            </a:r>
            <a:r>
              <a:rPr lang="en" sz="900">
                <a:solidFill>
                  <a:srgbClr val="232629"/>
                </a:solidFill>
                <a:highlight>
                  <a:srgbClr val="FFFFFF"/>
                </a:highlight>
              </a:rPr>
              <a:t>model would explicitly model</a:t>
            </a:r>
            <a:r>
              <a:rPr lang="en" sz="900" b="1">
                <a:solidFill>
                  <a:srgbClr val="232629"/>
                </a:solidFill>
                <a:highlight>
                  <a:srgbClr val="FFFFFF"/>
                </a:highlight>
              </a:rPr>
              <a:t> P(X,Y)</a:t>
            </a:r>
            <a:r>
              <a:rPr lang="en" sz="900">
                <a:solidFill>
                  <a:srgbClr val="232629"/>
                </a:solidFill>
                <a:highlight>
                  <a:srgbClr val="FFFFFF"/>
                </a:highlight>
              </a:rPr>
              <a:t>; in the most direct way, you would have the pdfs for P((x1,x2),red) and P((x1,x2),blue), perhaps using a gaussian mixture model</a:t>
            </a:r>
            <a:endParaRPr sz="900">
              <a:solidFill>
                <a:srgbClr val="232629"/>
              </a:solidFill>
              <a:highlight>
                <a:srgbClr val="FFFFFF"/>
              </a:highlight>
            </a:endParaRPr>
          </a:p>
          <a:p>
            <a:pPr marL="914400" lvl="1" indent="-285750" algn="l" rtl="0">
              <a:lnSpc>
                <a:spcPct val="100000"/>
              </a:lnSpc>
              <a:spcBef>
                <a:spcPts val="0"/>
              </a:spcBef>
              <a:spcAft>
                <a:spcPts val="0"/>
              </a:spcAft>
              <a:buClr>
                <a:srgbClr val="232629"/>
              </a:buClr>
              <a:buSzPts val="900"/>
              <a:buChar char="○"/>
            </a:pPr>
            <a:r>
              <a:rPr lang="en" sz="900">
                <a:solidFill>
                  <a:srgbClr val="232629"/>
                </a:solidFill>
                <a:highlight>
                  <a:srgbClr val="FFFFFF"/>
                </a:highlight>
              </a:rPr>
              <a:t>Classification on X then be performed by arg max over Y of P(X, Y)</a:t>
            </a:r>
            <a:endParaRPr sz="900">
              <a:solidFill>
                <a:srgbClr val="232629"/>
              </a:solidFill>
              <a:highlight>
                <a:srgbClr val="FFFFFF"/>
              </a:highlight>
            </a:endParaRPr>
          </a:p>
          <a:p>
            <a:pPr marL="457200" lvl="0" indent="-285750" algn="l" rtl="0">
              <a:lnSpc>
                <a:spcPct val="100000"/>
              </a:lnSpc>
              <a:spcBef>
                <a:spcPts val="0"/>
              </a:spcBef>
              <a:spcAft>
                <a:spcPts val="0"/>
              </a:spcAft>
              <a:buClr>
                <a:srgbClr val="232629"/>
              </a:buClr>
              <a:buSzPts val="900"/>
              <a:buChar char="●"/>
            </a:pPr>
            <a:r>
              <a:rPr lang="en" sz="900">
                <a:solidFill>
                  <a:srgbClr val="232629"/>
                </a:solidFill>
                <a:highlight>
                  <a:srgbClr val="FFFFFF"/>
                </a:highlight>
              </a:rPr>
              <a:t>A </a:t>
            </a:r>
            <a:r>
              <a:rPr lang="en" sz="900" b="1">
                <a:solidFill>
                  <a:srgbClr val="232629"/>
                </a:solidFill>
                <a:highlight>
                  <a:srgbClr val="FFFFFF"/>
                </a:highlight>
              </a:rPr>
              <a:t>discriminative </a:t>
            </a:r>
            <a:r>
              <a:rPr lang="en" sz="900">
                <a:solidFill>
                  <a:srgbClr val="232629"/>
                </a:solidFill>
                <a:highlight>
                  <a:srgbClr val="FFFFFF"/>
                </a:highlight>
              </a:rPr>
              <a:t>model would implicitly or explicitly model </a:t>
            </a:r>
            <a:r>
              <a:rPr lang="en" sz="900" b="1">
                <a:solidFill>
                  <a:srgbClr val="232629"/>
                </a:solidFill>
                <a:highlight>
                  <a:srgbClr val="FFFFFF"/>
                </a:highlight>
              </a:rPr>
              <a:t>P(Y|X)</a:t>
            </a:r>
            <a:r>
              <a:rPr lang="en" sz="900">
                <a:solidFill>
                  <a:srgbClr val="232629"/>
                </a:solidFill>
                <a:highlight>
                  <a:srgbClr val="FFFFFF"/>
                </a:highlight>
              </a:rPr>
              <a:t>; given features X, you would have probability of it being red or blue.</a:t>
            </a:r>
            <a:endParaRPr sz="900">
              <a:solidFill>
                <a:srgbClr val="232629"/>
              </a:solidFill>
              <a:highlight>
                <a:srgbClr val="FFFFFF"/>
              </a:highlight>
            </a:endParaRPr>
          </a:p>
          <a:p>
            <a:pPr marL="914400" lvl="1" indent="-285750" algn="l" rtl="0">
              <a:lnSpc>
                <a:spcPct val="100000"/>
              </a:lnSpc>
              <a:spcBef>
                <a:spcPts val="0"/>
              </a:spcBef>
              <a:spcAft>
                <a:spcPts val="0"/>
              </a:spcAft>
              <a:buClr>
                <a:srgbClr val="232629"/>
              </a:buClr>
              <a:buSzPts val="900"/>
              <a:buChar char="○"/>
            </a:pPr>
            <a:r>
              <a:rPr lang="en" sz="900">
                <a:solidFill>
                  <a:srgbClr val="232629"/>
                </a:solidFill>
                <a:highlight>
                  <a:srgbClr val="FFFFFF"/>
                </a:highlight>
              </a:rPr>
              <a:t>We don’t have p(X); otherwise, we would be in the generative scenario since P(X,Y)=P(Y|X)P(X)</a:t>
            </a:r>
            <a:endParaRPr sz="900">
              <a:solidFill>
                <a:srgbClr val="232629"/>
              </a:solidFill>
              <a:highlight>
                <a:srgbClr val="FFFFFF"/>
              </a:highlight>
            </a:endParaRPr>
          </a:p>
          <a:p>
            <a:pPr marL="914400" lvl="1" indent="-285750" algn="l" rtl="0">
              <a:lnSpc>
                <a:spcPct val="100000"/>
              </a:lnSpc>
              <a:spcBef>
                <a:spcPts val="0"/>
              </a:spcBef>
              <a:spcAft>
                <a:spcPts val="0"/>
              </a:spcAft>
              <a:buClr>
                <a:srgbClr val="232629"/>
              </a:buClr>
              <a:buSzPts val="900"/>
              <a:buChar char="○"/>
            </a:pPr>
            <a:r>
              <a:rPr lang="en" sz="900">
                <a:solidFill>
                  <a:srgbClr val="232629"/>
                </a:solidFill>
                <a:highlight>
                  <a:srgbClr val="FFFFFF"/>
                </a:highlight>
              </a:rPr>
              <a:t>Classification done by arg max over Y of P(Y|X)</a:t>
            </a:r>
            <a:endParaRPr sz="900">
              <a:solidFill>
                <a:srgbClr val="232629"/>
              </a:solidFill>
              <a:highlight>
                <a:srgbClr val="FFFFFF"/>
              </a:highlight>
            </a:endParaRPr>
          </a:p>
        </p:txBody>
      </p:sp>
      <p:sp>
        <p:nvSpPr>
          <p:cNvPr id="316" name="Google Shape;316;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pic>
        <p:nvPicPr>
          <p:cNvPr id="317" name="Google Shape;317;p37"/>
          <p:cNvPicPr preferRelativeResize="0"/>
          <p:nvPr/>
        </p:nvPicPr>
        <p:blipFill>
          <a:blip r:embed="rId3">
            <a:alphaModFix/>
          </a:blip>
          <a:stretch>
            <a:fillRect/>
          </a:stretch>
        </p:blipFill>
        <p:spPr>
          <a:xfrm>
            <a:off x="7893200" y="0"/>
            <a:ext cx="1208975" cy="1057225"/>
          </a:xfrm>
          <a:prstGeom prst="rect">
            <a:avLst/>
          </a:prstGeom>
          <a:noFill/>
          <a:ln>
            <a:noFill/>
          </a:ln>
        </p:spPr>
      </p:pic>
      <p:grpSp>
        <p:nvGrpSpPr>
          <p:cNvPr id="318" name="Google Shape;318;p37"/>
          <p:cNvGrpSpPr/>
          <p:nvPr/>
        </p:nvGrpSpPr>
        <p:grpSpPr>
          <a:xfrm>
            <a:off x="7503286" y="1233889"/>
            <a:ext cx="1599034" cy="628610"/>
            <a:chOff x="6434700" y="2017125"/>
            <a:chExt cx="1986625" cy="793900"/>
          </a:xfrm>
        </p:grpSpPr>
        <p:pic>
          <p:nvPicPr>
            <p:cNvPr id="319" name="Google Shape;319;p37"/>
            <p:cNvPicPr preferRelativeResize="0"/>
            <p:nvPr/>
          </p:nvPicPr>
          <p:blipFill>
            <a:blip r:embed="rId4">
              <a:alphaModFix/>
            </a:blip>
            <a:stretch>
              <a:fillRect/>
            </a:stretch>
          </p:blipFill>
          <p:spPr>
            <a:xfrm>
              <a:off x="6434700" y="2017125"/>
              <a:ext cx="931275" cy="793891"/>
            </a:xfrm>
            <a:prstGeom prst="rect">
              <a:avLst/>
            </a:prstGeom>
            <a:noFill/>
            <a:ln>
              <a:noFill/>
            </a:ln>
          </p:spPr>
        </p:pic>
        <p:pic>
          <p:nvPicPr>
            <p:cNvPr id="320" name="Google Shape;320;p37"/>
            <p:cNvPicPr preferRelativeResize="0"/>
            <p:nvPr/>
          </p:nvPicPr>
          <p:blipFill rotWithShape="1">
            <a:blip r:embed="rId5">
              <a:alphaModFix/>
            </a:blip>
            <a:srcRect l="21451"/>
            <a:stretch/>
          </p:blipFill>
          <p:spPr>
            <a:xfrm>
              <a:off x="7411328" y="2017134"/>
              <a:ext cx="1009997" cy="793891"/>
            </a:xfrm>
            <a:prstGeom prst="rect">
              <a:avLst/>
            </a:prstGeom>
            <a:noFill/>
            <a:ln>
              <a:noFill/>
            </a:ln>
          </p:spPr>
        </p:pic>
      </p:grpSp>
      <p:pic>
        <p:nvPicPr>
          <p:cNvPr id="321" name="Google Shape;321;p37"/>
          <p:cNvPicPr preferRelativeResize="0"/>
          <p:nvPr/>
        </p:nvPicPr>
        <p:blipFill>
          <a:blip r:embed="rId6">
            <a:alphaModFix/>
          </a:blip>
          <a:stretch>
            <a:fillRect/>
          </a:stretch>
        </p:blipFill>
        <p:spPr>
          <a:xfrm>
            <a:off x="7672075" y="1880238"/>
            <a:ext cx="1404050" cy="1187650"/>
          </a:xfrm>
          <a:prstGeom prst="rect">
            <a:avLst/>
          </a:prstGeom>
          <a:noFill/>
          <a:ln>
            <a:noFill/>
          </a:ln>
        </p:spPr>
      </p:pic>
      <p:graphicFrame>
        <p:nvGraphicFramePr>
          <p:cNvPr id="322" name="Google Shape;322;p37"/>
          <p:cNvGraphicFramePr/>
          <p:nvPr/>
        </p:nvGraphicFramePr>
        <p:xfrm>
          <a:off x="77200" y="1784675"/>
          <a:ext cx="7239000" cy="3071855"/>
        </p:xfrm>
        <a:graphic>
          <a:graphicData uri="http://schemas.openxmlformats.org/drawingml/2006/table">
            <a:tbl>
              <a:tblPr>
                <a:noFill/>
                <a:tableStyleId>{52B05F2C-68A4-4EFC-942E-349EB713C2DB}</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203725">
                <a:tc>
                  <a:txBody>
                    <a:bodyPr/>
                    <a:lstStyle/>
                    <a:p>
                      <a:pPr marL="0" lvl="0" indent="0" algn="ctr" rtl="0">
                        <a:spcBef>
                          <a:spcPts val="0"/>
                        </a:spcBef>
                        <a:spcAft>
                          <a:spcPts val="0"/>
                        </a:spcAft>
                        <a:buNone/>
                      </a:pPr>
                      <a:r>
                        <a:rPr lang="en" sz="1100" b="1"/>
                        <a:t>Generative</a:t>
                      </a:r>
                      <a:endParaRPr sz="1100" b="1"/>
                    </a:p>
                  </a:txBody>
                  <a:tcPr marL="9125" marR="9125" marT="9125" marB="9125"/>
                </a:tc>
                <a:tc>
                  <a:txBody>
                    <a:bodyPr/>
                    <a:lstStyle/>
                    <a:p>
                      <a:pPr marL="0" lvl="0" indent="0" algn="ctr" rtl="0">
                        <a:spcBef>
                          <a:spcPts val="0"/>
                        </a:spcBef>
                        <a:spcAft>
                          <a:spcPts val="0"/>
                        </a:spcAft>
                        <a:buNone/>
                      </a:pPr>
                      <a:r>
                        <a:rPr lang="en" sz="1100" b="1"/>
                        <a:t>Discriminative</a:t>
                      </a:r>
                      <a:endParaRPr sz="1100" b="1"/>
                    </a:p>
                  </a:txBody>
                  <a:tcPr marL="9125" marR="9125" marT="9125" marB="9125"/>
                </a:tc>
                <a:extLst>
                  <a:ext uri="{0D108BD9-81ED-4DB2-BD59-A6C34878D82A}">
                    <a16:rowId xmlns:a16="http://schemas.microsoft.com/office/drawing/2014/main" val="10000"/>
                  </a:ext>
                </a:extLst>
              </a:tr>
              <a:tr h="2775850">
                <a:tc>
                  <a:txBody>
                    <a:bodyPr/>
                    <a:lstStyle/>
                    <a:p>
                      <a:pPr marL="457200" lvl="0" indent="-298450" algn="l" rtl="0">
                        <a:spcBef>
                          <a:spcPts val="0"/>
                        </a:spcBef>
                        <a:spcAft>
                          <a:spcPts val="0"/>
                        </a:spcAft>
                        <a:buSzPts val="1100"/>
                        <a:buChar char="●"/>
                      </a:pPr>
                      <a:r>
                        <a:rPr lang="en" sz="1100"/>
                        <a:t>Learns P(X,Y)=P(X|Y)P(Y) </a:t>
                      </a:r>
                      <a:r>
                        <a:rPr lang="en" sz="1100">
                          <a:solidFill>
                            <a:schemeClr val="dk1"/>
                          </a:solidFill>
                        </a:rPr>
                        <a:t>(implicity or explicitly)</a:t>
                      </a:r>
                      <a:endParaRPr sz="1100"/>
                    </a:p>
                    <a:p>
                      <a:pPr marL="457200" lvl="0" indent="-298450" algn="l" rtl="0">
                        <a:spcBef>
                          <a:spcPts val="0"/>
                        </a:spcBef>
                        <a:spcAft>
                          <a:spcPts val="0"/>
                        </a:spcAft>
                        <a:buSzPts val="1100"/>
                        <a:buChar char="●"/>
                      </a:pPr>
                      <a:r>
                        <a:rPr lang="en" sz="1100"/>
                        <a:t>Models the distribution of individual classes</a:t>
                      </a:r>
                      <a:endParaRPr sz="1100"/>
                    </a:p>
                    <a:p>
                      <a:pPr marL="457200" lvl="0" indent="-298450" algn="l" rtl="0">
                        <a:spcBef>
                          <a:spcPts val="0"/>
                        </a:spcBef>
                        <a:spcAft>
                          <a:spcPts val="0"/>
                        </a:spcAft>
                        <a:buSzPts val="1100"/>
                        <a:buChar char="●"/>
                      </a:pPr>
                      <a:r>
                        <a:rPr lang="en" sz="1100"/>
                        <a:t>Less direct towards classification</a:t>
                      </a:r>
                      <a:endParaRPr sz="1100"/>
                    </a:p>
                    <a:p>
                      <a:pPr marL="457200" lvl="0" indent="-298450" algn="l" rtl="0">
                        <a:spcBef>
                          <a:spcPts val="0"/>
                        </a:spcBef>
                        <a:spcAft>
                          <a:spcPts val="0"/>
                        </a:spcAft>
                        <a:buSzPts val="1100"/>
                        <a:buChar char="●"/>
                      </a:pPr>
                      <a:r>
                        <a:rPr lang="en" sz="1100"/>
                        <a:t>More probabilistic modeling involved, more assumptions taken about the underlying distribution</a:t>
                      </a:r>
                      <a:endParaRPr sz="1100"/>
                    </a:p>
                    <a:p>
                      <a:pPr marL="457200" lvl="0" indent="-298450" algn="l" rtl="0">
                        <a:spcBef>
                          <a:spcPts val="0"/>
                        </a:spcBef>
                        <a:spcAft>
                          <a:spcPts val="0"/>
                        </a:spcAft>
                        <a:buSzPts val="1100"/>
                        <a:buChar char="●"/>
                      </a:pPr>
                      <a:r>
                        <a:rPr lang="en" sz="1100"/>
                        <a:t>Can require </a:t>
                      </a:r>
                      <a:r>
                        <a:rPr lang="en" sz="1100" b="1"/>
                        <a:t>more assumptions</a:t>
                      </a:r>
                      <a:endParaRPr sz="1100" b="1"/>
                    </a:p>
                    <a:p>
                      <a:pPr marL="457200" lvl="0" indent="-298450" algn="l" rtl="0">
                        <a:spcBef>
                          <a:spcPts val="0"/>
                        </a:spcBef>
                        <a:spcAft>
                          <a:spcPts val="0"/>
                        </a:spcAft>
                        <a:buSzPts val="1100"/>
                        <a:buChar char="●"/>
                      </a:pPr>
                      <a:r>
                        <a:rPr lang="en" sz="1100"/>
                        <a:t>Applies to both supervised and unsupervised settings</a:t>
                      </a:r>
                      <a:endParaRPr sz="1100"/>
                    </a:p>
                    <a:p>
                      <a:pPr marL="457200" lvl="0" indent="-298450" algn="l" rtl="0">
                        <a:spcBef>
                          <a:spcPts val="0"/>
                        </a:spcBef>
                        <a:spcAft>
                          <a:spcPts val="0"/>
                        </a:spcAft>
                        <a:buSzPts val="1100"/>
                        <a:buChar char="●"/>
                      </a:pPr>
                      <a:r>
                        <a:rPr lang="en" sz="1100"/>
                        <a:t>Considers all points before modeling distribution</a:t>
                      </a:r>
                      <a:endParaRPr sz="1100"/>
                    </a:p>
                    <a:p>
                      <a:pPr marL="457200" lvl="0" indent="-298450" algn="l" rtl="0">
                        <a:spcBef>
                          <a:spcPts val="0"/>
                        </a:spcBef>
                        <a:spcAft>
                          <a:spcPts val="0"/>
                        </a:spcAft>
                        <a:buSzPts val="1100"/>
                        <a:buChar char="●"/>
                      </a:pPr>
                      <a:r>
                        <a:rPr lang="en" sz="1100"/>
                        <a:t>Access to the joint distribution; ability to draw samples from feature distribution given labels.</a:t>
                      </a:r>
                      <a:endParaRPr sz="1100"/>
                    </a:p>
                    <a:p>
                      <a:pPr marL="457200" lvl="0" indent="-298450" algn="l" rtl="0">
                        <a:spcBef>
                          <a:spcPts val="0"/>
                        </a:spcBef>
                        <a:spcAft>
                          <a:spcPts val="0"/>
                        </a:spcAft>
                        <a:buSzPts val="1100"/>
                        <a:buChar char="●"/>
                      </a:pPr>
                      <a:r>
                        <a:rPr lang="en" sz="1100"/>
                        <a:t>Offers a</a:t>
                      </a:r>
                      <a:r>
                        <a:rPr lang="en" sz="1100" b="1"/>
                        <a:t> rich representation </a:t>
                      </a:r>
                      <a:r>
                        <a:rPr lang="en" sz="1100"/>
                        <a:t>of the independence relationships in the dataset</a:t>
                      </a:r>
                      <a:endParaRPr sz="1100"/>
                    </a:p>
                    <a:p>
                      <a:pPr marL="457200" lvl="0" indent="-298450" algn="l" rtl="0">
                        <a:spcBef>
                          <a:spcPts val="0"/>
                        </a:spcBef>
                        <a:spcAft>
                          <a:spcPts val="0"/>
                        </a:spcAft>
                        <a:buSzPts val="1100"/>
                        <a:buChar char="●"/>
                      </a:pPr>
                      <a:r>
                        <a:rPr lang="en" sz="1100"/>
                        <a:t>Generally good for things like outlier detection</a:t>
                      </a:r>
                      <a:endParaRPr sz="1100"/>
                    </a:p>
                    <a:p>
                      <a:pPr marL="457200" lvl="0" indent="-298450" algn="l" rtl="0">
                        <a:spcBef>
                          <a:spcPts val="0"/>
                        </a:spcBef>
                        <a:spcAft>
                          <a:spcPts val="0"/>
                        </a:spcAft>
                        <a:buSzPts val="1100"/>
                        <a:buChar char="●"/>
                      </a:pPr>
                      <a:r>
                        <a:rPr lang="en" sz="1100" b="1"/>
                        <a:t>Examples: GMMs, Bayesian Networks (e.g. Naive Bayes), GANs, VAEs, diffusion models</a:t>
                      </a:r>
                      <a:endParaRPr sz="1100" b="1"/>
                    </a:p>
                  </a:txBody>
                  <a:tcPr marL="9125" marR="9125" marT="9125" marB="9125"/>
                </a:tc>
                <a:tc>
                  <a:txBody>
                    <a:bodyPr/>
                    <a:lstStyle/>
                    <a:p>
                      <a:pPr marL="457200" lvl="0" indent="-298450" algn="l" rtl="0">
                        <a:spcBef>
                          <a:spcPts val="0"/>
                        </a:spcBef>
                        <a:spcAft>
                          <a:spcPts val="0"/>
                        </a:spcAft>
                        <a:buSzPts val="1100"/>
                        <a:buChar char="●"/>
                      </a:pPr>
                      <a:r>
                        <a:rPr lang="en" sz="1100"/>
                        <a:t>Learns P(Y|X) (implicity or explicitly)</a:t>
                      </a:r>
                      <a:endParaRPr sz="1100"/>
                    </a:p>
                    <a:p>
                      <a:pPr marL="457200" lvl="0" indent="-298450" algn="l" rtl="0">
                        <a:spcBef>
                          <a:spcPts val="0"/>
                        </a:spcBef>
                        <a:spcAft>
                          <a:spcPts val="0"/>
                        </a:spcAft>
                        <a:buSzPts val="1100"/>
                        <a:buChar char="●"/>
                      </a:pPr>
                      <a:r>
                        <a:rPr lang="en" sz="1100"/>
                        <a:t>Learns the decision boundary between classes</a:t>
                      </a:r>
                      <a:endParaRPr sz="1100"/>
                    </a:p>
                    <a:p>
                      <a:pPr marL="457200" lvl="0" indent="-298450" algn="l" rtl="0">
                        <a:spcBef>
                          <a:spcPts val="0"/>
                        </a:spcBef>
                        <a:spcAft>
                          <a:spcPts val="0"/>
                        </a:spcAft>
                        <a:buSzPts val="1100"/>
                        <a:buChar char="●"/>
                      </a:pPr>
                      <a:r>
                        <a:rPr lang="en" sz="1100"/>
                        <a:t>More direct way toward classification; the idea is to avoid solving an easier problem by first solving a harder problem as an intermediate step.</a:t>
                      </a:r>
                      <a:endParaRPr sz="1100"/>
                    </a:p>
                    <a:p>
                      <a:pPr marL="457200" lvl="0" indent="-298450" algn="l" rtl="0">
                        <a:spcBef>
                          <a:spcPts val="0"/>
                        </a:spcBef>
                        <a:spcAft>
                          <a:spcPts val="0"/>
                        </a:spcAft>
                        <a:buSzPts val="1100"/>
                        <a:buChar char="●"/>
                      </a:pPr>
                      <a:r>
                        <a:rPr lang="en" sz="1100" b="1"/>
                        <a:t>Fewer assumptions</a:t>
                      </a:r>
                      <a:r>
                        <a:rPr lang="en" sz="1100"/>
                        <a:t> are taken about the data</a:t>
                      </a:r>
                      <a:endParaRPr sz="1100"/>
                    </a:p>
                    <a:p>
                      <a:pPr marL="457200" lvl="0" indent="-298450" algn="l" rtl="0">
                        <a:spcBef>
                          <a:spcPts val="0"/>
                        </a:spcBef>
                        <a:spcAft>
                          <a:spcPts val="0"/>
                        </a:spcAft>
                        <a:buSzPts val="1100"/>
                        <a:buChar char="●"/>
                      </a:pPr>
                      <a:r>
                        <a:rPr lang="en" sz="1100"/>
                        <a:t>Usually inherently supervised in nature</a:t>
                      </a:r>
                      <a:endParaRPr sz="1100"/>
                    </a:p>
                    <a:p>
                      <a:pPr marL="457200" lvl="0" indent="-298450" algn="l" rtl="0">
                        <a:spcBef>
                          <a:spcPts val="0"/>
                        </a:spcBef>
                        <a:spcAft>
                          <a:spcPts val="0"/>
                        </a:spcAft>
                        <a:buSzPts val="1100"/>
                        <a:buChar char="●"/>
                      </a:pPr>
                      <a:r>
                        <a:rPr lang="en" sz="1100"/>
                        <a:t>Generally, only considers points near decision boundary</a:t>
                      </a:r>
                      <a:endParaRPr sz="1100"/>
                    </a:p>
                    <a:p>
                      <a:pPr marL="457200" lvl="0" indent="-298450" algn="l" rtl="0">
                        <a:spcBef>
                          <a:spcPts val="0"/>
                        </a:spcBef>
                        <a:spcAft>
                          <a:spcPts val="0"/>
                        </a:spcAft>
                        <a:buSzPts val="1100"/>
                        <a:buChar char="●"/>
                      </a:pPr>
                      <a:r>
                        <a:rPr lang="en" sz="1100"/>
                        <a:t>Tends to produce </a:t>
                      </a:r>
                      <a:r>
                        <a:rPr lang="en" sz="1100" b="1"/>
                        <a:t>higher classification accuracy</a:t>
                      </a:r>
                      <a:endParaRPr sz="1100" b="1"/>
                    </a:p>
                    <a:p>
                      <a:pPr marL="457200" lvl="0" indent="-298450" algn="l" rtl="0">
                        <a:spcBef>
                          <a:spcPts val="0"/>
                        </a:spcBef>
                        <a:spcAft>
                          <a:spcPts val="0"/>
                        </a:spcAft>
                        <a:buSzPts val="1100"/>
                        <a:buChar char="●"/>
                      </a:pPr>
                      <a:r>
                        <a:rPr lang="en" sz="1100"/>
                        <a:t>Offers a rich representation of the </a:t>
                      </a:r>
                      <a:r>
                        <a:rPr lang="en" sz="1100" b="1"/>
                        <a:t>decision boundaries</a:t>
                      </a:r>
                      <a:r>
                        <a:rPr lang="en" sz="1100"/>
                        <a:t> in the dataset</a:t>
                      </a:r>
                      <a:endParaRPr sz="1100"/>
                    </a:p>
                    <a:p>
                      <a:pPr marL="457200" lvl="0" indent="-298450" algn="l" rtl="0">
                        <a:spcBef>
                          <a:spcPts val="0"/>
                        </a:spcBef>
                        <a:spcAft>
                          <a:spcPts val="0"/>
                        </a:spcAft>
                        <a:buSzPts val="1100"/>
                        <a:buChar char="●"/>
                      </a:pPr>
                      <a:r>
                        <a:rPr lang="en" sz="1100" b="1"/>
                        <a:t>Examples: K-NN, Logistic regression, SVMs, Neural Networks, Random Forest</a:t>
                      </a:r>
                      <a:endParaRPr sz="1100" b="1"/>
                    </a:p>
                    <a:p>
                      <a:pPr marL="0" lvl="0" indent="0" algn="l" rtl="0">
                        <a:spcBef>
                          <a:spcPts val="0"/>
                        </a:spcBef>
                        <a:spcAft>
                          <a:spcPts val="0"/>
                        </a:spcAft>
                        <a:buClr>
                          <a:schemeClr val="dk1"/>
                        </a:buClr>
                        <a:buSzPts val="1100"/>
                        <a:buFont typeface="Arial"/>
                        <a:buNone/>
                      </a:pPr>
                      <a:endParaRPr sz="1100"/>
                    </a:p>
                    <a:p>
                      <a:pPr marL="0" lvl="0" indent="0" algn="l" rtl="0">
                        <a:spcBef>
                          <a:spcPts val="0"/>
                        </a:spcBef>
                        <a:spcAft>
                          <a:spcPts val="0"/>
                        </a:spcAft>
                        <a:buNone/>
                      </a:pPr>
                      <a:endParaRPr sz="1100"/>
                    </a:p>
                  </a:txBody>
                  <a:tcPr marL="9125" marR="9125" marT="9125" marB="9125"/>
                </a:tc>
                <a:extLst>
                  <a:ext uri="{0D108BD9-81ED-4DB2-BD59-A6C34878D82A}">
                    <a16:rowId xmlns:a16="http://schemas.microsoft.com/office/drawing/2014/main" val="10001"/>
                  </a:ext>
                </a:extLst>
              </a:tr>
            </a:tbl>
          </a:graphicData>
        </a:graphic>
      </p:graphicFrame>
      <p:sp>
        <p:nvSpPr>
          <p:cNvPr id="2" name="TextBox 1">
            <a:extLst>
              <a:ext uri="{FF2B5EF4-FFF2-40B4-BE49-F238E27FC236}">
                <a16:creationId xmlns:a16="http://schemas.microsoft.com/office/drawing/2014/main" id="{5377D61B-27D3-C201-60A4-AFCB9378441B}"/>
              </a:ext>
            </a:extLst>
          </p:cNvPr>
          <p:cNvSpPr txBox="1"/>
          <p:nvPr/>
        </p:nvSpPr>
        <p:spPr>
          <a:xfrm>
            <a:off x="7778214" y="4961973"/>
            <a:ext cx="1401346" cy="184666"/>
          </a:xfrm>
          <a:prstGeom prst="rect">
            <a:avLst/>
          </a:prstGeom>
          <a:noFill/>
        </p:spPr>
        <p:txBody>
          <a:bodyPr wrap="none" rtlCol="0">
            <a:spAutoFit/>
          </a:bodyPr>
          <a:lstStyle/>
          <a:p>
            <a:r>
              <a:rPr lang="en-US" sz="600" i="1" dirty="0"/>
              <a:t>Experimental Designs &amp; Paradigms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5"/>
                                        </p:tgtEl>
                                        <p:attrNameLst>
                                          <p:attrName>style.visibility</p:attrName>
                                        </p:attrNameLst>
                                      </p:cBhvr>
                                      <p:to>
                                        <p:strVal val="visible"/>
                                      </p:to>
                                    </p:set>
                                    <p:animEffect transition="in" filter="fade">
                                      <p:cBhvr>
                                        <p:cTn id="7" dur="1000"/>
                                        <p:tgtEl>
                                          <p:spTgt spid="315"/>
                                        </p:tgtEl>
                                      </p:cBhvr>
                                    </p:animEffect>
                                  </p:childTnLst>
                                </p:cTn>
                              </p:par>
                              <p:par>
                                <p:cTn id="8" presetID="10" presetClass="entr" presetSubtype="0" fill="hold"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1000"/>
                                        <p:tgtEl>
                                          <p:spTgt spid="316"/>
                                        </p:tgtEl>
                                      </p:cBhvr>
                                    </p:animEffect>
                                  </p:childTnLst>
                                </p:cTn>
                              </p:par>
                              <p:par>
                                <p:cTn id="11" presetID="10" presetClass="entr" presetSubtype="0" fill="hold" nodeType="withEffect">
                                  <p:stCondLst>
                                    <p:cond delay="0"/>
                                  </p:stCondLst>
                                  <p:childTnLst>
                                    <p:set>
                                      <p:cBhvr>
                                        <p:cTn id="12" dur="1" fill="hold">
                                          <p:stCondLst>
                                            <p:cond delay="0"/>
                                          </p:stCondLst>
                                        </p:cTn>
                                        <p:tgtEl>
                                          <p:spTgt spid="317"/>
                                        </p:tgtEl>
                                        <p:attrNameLst>
                                          <p:attrName>style.visibility</p:attrName>
                                        </p:attrNameLst>
                                      </p:cBhvr>
                                      <p:to>
                                        <p:strVal val="visible"/>
                                      </p:to>
                                    </p:set>
                                    <p:animEffect transition="in" filter="fade">
                                      <p:cBhvr>
                                        <p:cTn id="13" dur="1000"/>
                                        <p:tgtEl>
                                          <p:spTgt spid="317"/>
                                        </p:tgtEl>
                                      </p:cBhvr>
                                    </p:animEffect>
                                  </p:childTnLst>
                                </p:cTn>
                              </p:par>
                              <p:par>
                                <p:cTn id="14" presetID="10" presetClass="entr" presetSubtype="0" fill="hold" nodeType="withEffect">
                                  <p:stCondLst>
                                    <p:cond delay="0"/>
                                  </p:stCondLst>
                                  <p:childTnLst>
                                    <p:set>
                                      <p:cBhvr>
                                        <p:cTn id="15" dur="1" fill="hold">
                                          <p:stCondLst>
                                            <p:cond delay="0"/>
                                          </p:stCondLst>
                                        </p:cTn>
                                        <p:tgtEl>
                                          <p:spTgt spid="318"/>
                                        </p:tgtEl>
                                        <p:attrNameLst>
                                          <p:attrName>style.visibility</p:attrName>
                                        </p:attrNameLst>
                                      </p:cBhvr>
                                      <p:to>
                                        <p:strVal val="visible"/>
                                      </p:to>
                                    </p:set>
                                    <p:animEffect transition="in" filter="fade">
                                      <p:cBhvr>
                                        <p:cTn id="16" dur="1000"/>
                                        <p:tgtEl>
                                          <p:spTgt spid="318"/>
                                        </p:tgtEl>
                                      </p:cBhvr>
                                    </p:animEffect>
                                  </p:childTnLst>
                                </p:cTn>
                              </p:par>
                              <p:par>
                                <p:cTn id="17" presetID="10" presetClass="entr" presetSubtype="0" fill="hold" nodeType="withEffect">
                                  <p:stCondLst>
                                    <p:cond delay="0"/>
                                  </p:stCondLst>
                                  <p:childTnLst>
                                    <p:set>
                                      <p:cBhvr>
                                        <p:cTn id="18" dur="1" fill="hold">
                                          <p:stCondLst>
                                            <p:cond delay="0"/>
                                          </p:stCondLst>
                                        </p:cTn>
                                        <p:tgtEl>
                                          <p:spTgt spid="321"/>
                                        </p:tgtEl>
                                        <p:attrNameLst>
                                          <p:attrName>style.visibility</p:attrName>
                                        </p:attrNameLst>
                                      </p:cBhvr>
                                      <p:to>
                                        <p:strVal val="visible"/>
                                      </p:to>
                                    </p:set>
                                    <p:animEffect transition="in" filter="fade">
                                      <p:cBhvr>
                                        <p:cTn id="19" dur="1000"/>
                                        <p:tgtEl>
                                          <p:spTgt spid="321"/>
                                        </p:tgtEl>
                                      </p:cBhvr>
                                    </p:animEffect>
                                  </p:childTnLst>
                                </p:cTn>
                              </p:par>
                              <p:par>
                                <p:cTn id="20" presetID="10" presetClass="entr" presetSubtype="0" fill="hold" nodeType="withEffect">
                                  <p:stCondLst>
                                    <p:cond delay="0"/>
                                  </p:stCondLst>
                                  <p:childTnLst>
                                    <p:set>
                                      <p:cBhvr>
                                        <p:cTn id="21" dur="1" fill="hold">
                                          <p:stCondLst>
                                            <p:cond delay="0"/>
                                          </p:stCondLst>
                                        </p:cTn>
                                        <p:tgtEl>
                                          <p:spTgt spid="322"/>
                                        </p:tgtEl>
                                        <p:attrNameLst>
                                          <p:attrName>style.visibility</p:attrName>
                                        </p:attrNameLst>
                                      </p:cBhvr>
                                      <p:to>
                                        <p:strVal val="visible"/>
                                      </p:to>
                                    </p:set>
                                    <p:animEffect transition="in" filter="fade">
                                      <p:cBhvr>
                                        <p:cTn id="22" dur="1000"/>
                                        <p:tgtEl>
                                          <p:spTgt spid="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sp>
        <p:nvSpPr>
          <p:cNvPr id="338" name="Google Shape;338;p39"/>
          <p:cNvSpPr txBox="1"/>
          <p:nvPr/>
        </p:nvSpPr>
        <p:spPr>
          <a:xfrm>
            <a:off x="-56613" y="-115297"/>
            <a:ext cx="8997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u="sng"/>
              <a:t>What are the different levels of supervision that a ML model can have? Give some examples of some prevalent methods. When should you consider which to use?</a:t>
            </a:r>
            <a:endParaRPr sz="1200" b="1" u="sng"/>
          </a:p>
        </p:txBody>
      </p:sp>
      <p:sp>
        <p:nvSpPr>
          <p:cNvPr id="339" name="Google Shape;339;p39"/>
          <p:cNvSpPr txBox="1"/>
          <p:nvPr/>
        </p:nvSpPr>
        <p:spPr>
          <a:xfrm>
            <a:off x="-33125" y="285175"/>
            <a:ext cx="9279000" cy="3832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Clr>
                <a:schemeClr val="dk1"/>
              </a:buClr>
              <a:buSzPts val="1100"/>
              <a:buFont typeface="Arial"/>
              <a:buNone/>
            </a:pPr>
            <a:r>
              <a:rPr lang="en" sz="900"/>
              <a:t>In machine learning, given a dataset of input features {X_i} and labels {Y_j}. The nature of these sets lead to the following learning paradigms:</a:t>
            </a:r>
            <a:endParaRPr sz="900"/>
          </a:p>
          <a:p>
            <a:pPr marL="457200" lvl="0" indent="-285750" algn="l" rtl="0">
              <a:lnSpc>
                <a:spcPct val="115000"/>
              </a:lnSpc>
              <a:spcBef>
                <a:spcPts val="1000"/>
              </a:spcBef>
              <a:spcAft>
                <a:spcPts val="0"/>
              </a:spcAft>
              <a:buSzPts val="900"/>
              <a:buChar char="●"/>
            </a:pPr>
            <a:r>
              <a:rPr lang="en" sz="900" b="1"/>
              <a:t>Fully Supervised</a:t>
            </a:r>
            <a:endParaRPr sz="900" b="1"/>
          </a:p>
          <a:p>
            <a:pPr marL="914400" lvl="1" indent="-285750" algn="l" rtl="0">
              <a:lnSpc>
                <a:spcPct val="115000"/>
              </a:lnSpc>
              <a:spcBef>
                <a:spcPts val="0"/>
              </a:spcBef>
              <a:spcAft>
                <a:spcPts val="0"/>
              </a:spcAft>
              <a:buSzPts val="900"/>
              <a:buChar char="○"/>
            </a:pPr>
            <a:r>
              <a:rPr lang="en" sz="900"/>
              <a:t>All labels are provided for the training set. Each X_i has a corresponding Y_i, which is assumed to be ground truth.</a:t>
            </a:r>
            <a:endParaRPr sz="900"/>
          </a:p>
          <a:p>
            <a:pPr marL="457200" lvl="0" indent="-285750" algn="l" rtl="0">
              <a:lnSpc>
                <a:spcPct val="115000"/>
              </a:lnSpc>
              <a:spcBef>
                <a:spcPts val="0"/>
              </a:spcBef>
              <a:spcAft>
                <a:spcPts val="0"/>
              </a:spcAft>
              <a:buSzPts val="900"/>
              <a:buChar char="●"/>
            </a:pPr>
            <a:r>
              <a:rPr lang="en" sz="900" b="1"/>
              <a:t>Semi Supervised</a:t>
            </a:r>
            <a:endParaRPr sz="900" b="1"/>
          </a:p>
          <a:p>
            <a:pPr marL="914400" lvl="1" indent="-285750" algn="l" rtl="0">
              <a:lnSpc>
                <a:spcPct val="115000"/>
              </a:lnSpc>
              <a:spcBef>
                <a:spcPts val="0"/>
              </a:spcBef>
              <a:spcAft>
                <a:spcPts val="0"/>
              </a:spcAft>
              <a:buSzPts val="900"/>
              <a:buChar char="○"/>
            </a:pPr>
            <a:r>
              <a:rPr lang="en" sz="900"/>
              <a:t>Some of the labels are provided for a strict subset of {X_i}. That is, only some X_i have a corresponding Y_i, which is assumed to be ground truth. </a:t>
            </a:r>
            <a:endParaRPr sz="900"/>
          </a:p>
          <a:p>
            <a:pPr marL="914400" lvl="1" indent="-285750" algn="l" rtl="0">
              <a:lnSpc>
                <a:spcPct val="115000"/>
              </a:lnSpc>
              <a:spcBef>
                <a:spcPts val="0"/>
              </a:spcBef>
              <a:spcAft>
                <a:spcPts val="0"/>
              </a:spcAft>
              <a:buSzPts val="900"/>
              <a:buChar char="○"/>
            </a:pPr>
            <a:r>
              <a:rPr lang="en" sz="900"/>
              <a:t>One technique is psuedolabeling -- predicting labels for the unlabeled features, and then training on them. This is called </a:t>
            </a:r>
            <a:r>
              <a:rPr lang="en" sz="900" b="1"/>
              <a:t>bootstrapping</a:t>
            </a:r>
            <a:r>
              <a:rPr lang="en" sz="900"/>
              <a:t>.</a:t>
            </a:r>
            <a:endParaRPr sz="900"/>
          </a:p>
          <a:p>
            <a:pPr marL="457200" lvl="0" indent="-285750" algn="l" rtl="0">
              <a:lnSpc>
                <a:spcPct val="115000"/>
              </a:lnSpc>
              <a:spcBef>
                <a:spcPts val="0"/>
              </a:spcBef>
              <a:spcAft>
                <a:spcPts val="0"/>
              </a:spcAft>
              <a:buSzPts val="900"/>
              <a:buChar char="●"/>
            </a:pPr>
            <a:r>
              <a:rPr lang="en" sz="900" b="1"/>
              <a:t>Weakly Supervised</a:t>
            </a:r>
            <a:endParaRPr sz="900" b="1"/>
          </a:p>
          <a:p>
            <a:pPr marL="914400" lvl="1" indent="-285750" algn="l" rtl="0">
              <a:lnSpc>
                <a:spcPct val="115000"/>
              </a:lnSpc>
              <a:spcBef>
                <a:spcPts val="0"/>
              </a:spcBef>
              <a:spcAft>
                <a:spcPts val="0"/>
              </a:spcAft>
              <a:buSzPts val="900"/>
              <a:buChar char="○"/>
            </a:pPr>
            <a:r>
              <a:rPr lang="en" sz="900"/>
              <a:t>Noisy, limited, or imprecise sources are used to provide supervision signal for labeling training data. Each X_i has a corresponding Y_i, but Y_i could be noisy or inaccurate.</a:t>
            </a:r>
            <a:endParaRPr sz="900"/>
          </a:p>
          <a:p>
            <a:pPr marL="914400" lvl="1" indent="-285750" algn="l" rtl="0">
              <a:lnSpc>
                <a:spcPct val="115000"/>
              </a:lnSpc>
              <a:spcBef>
                <a:spcPts val="0"/>
              </a:spcBef>
              <a:spcAft>
                <a:spcPts val="0"/>
              </a:spcAft>
              <a:buSzPts val="900"/>
              <a:buChar char="○"/>
            </a:pPr>
            <a:r>
              <a:rPr lang="en" sz="900"/>
              <a:t>Some techniques are outlier detection, temporal smoothing, and modeling the noise.</a:t>
            </a:r>
            <a:endParaRPr sz="900"/>
          </a:p>
          <a:p>
            <a:pPr marL="457200" lvl="0" indent="-285750" algn="l" rtl="0">
              <a:lnSpc>
                <a:spcPct val="115000"/>
              </a:lnSpc>
              <a:spcBef>
                <a:spcPts val="0"/>
              </a:spcBef>
              <a:spcAft>
                <a:spcPts val="0"/>
              </a:spcAft>
              <a:buSzPts val="900"/>
              <a:buChar char="●"/>
            </a:pPr>
            <a:r>
              <a:rPr lang="en" sz="900" b="1"/>
              <a:t>Self Supervised</a:t>
            </a:r>
            <a:endParaRPr sz="900" b="1"/>
          </a:p>
          <a:p>
            <a:pPr marL="914400" lvl="1" indent="-285750" algn="l" rtl="0">
              <a:lnSpc>
                <a:spcPct val="115000"/>
              </a:lnSpc>
              <a:spcBef>
                <a:spcPts val="0"/>
              </a:spcBef>
              <a:spcAft>
                <a:spcPts val="0"/>
              </a:spcAft>
              <a:buSzPts val="900"/>
              <a:buChar char="○"/>
            </a:pPr>
            <a:r>
              <a:rPr lang="en" sz="900"/>
              <a:t>Labels are generated automatically, using the inherent structure of the unlabeled training samples.</a:t>
            </a:r>
            <a:endParaRPr sz="900"/>
          </a:p>
          <a:p>
            <a:pPr marL="914400" lvl="1" indent="-285750" algn="l" rtl="0">
              <a:lnSpc>
                <a:spcPct val="115000"/>
              </a:lnSpc>
              <a:spcBef>
                <a:spcPts val="0"/>
              </a:spcBef>
              <a:spcAft>
                <a:spcPts val="0"/>
              </a:spcAft>
              <a:buSzPts val="900"/>
              <a:buChar char="○"/>
            </a:pPr>
            <a:r>
              <a:rPr lang="en" sz="900"/>
              <a:t>Examples include: Autoencoders, inpainting, superresolution. {Y_i} is the empty set, {}.</a:t>
            </a:r>
            <a:endParaRPr sz="900"/>
          </a:p>
          <a:p>
            <a:pPr marL="0" lvl="0" indent="0" algn="l" rtl="0">
              <a:lnSpc>
                <a:spcPct val="115000"/>
              </a:lnSpc>
              <a:spcBef>
                <a:spcPts val="1000"/>
              </a:spcBef>
              <a:spcAft>
                <a:spcPts val="0"/>
              </a:spcAft>
              <a:buNone/>
            </a:pPr>
            <a:r>
              <a:rPr lang="en" sz="900"/>
              <a:t>The usage generally depends on the type of data you have available and the cost of annotation.</a:t>
            </a:r>
            <a:endParaRPr sz="900"/>
          </a:p>
          <a:p>
            <a:pPr marL="457200" lvl="0" indent="-285750" algn="l" rtl="0">
              <a:lnSpc>
                <a:spcPct val="115000"/>
              </a:lnSpc>
              <a:spcBef>
                <a:spcPts val="1000"/>
              </a:spcBef>
              <a:spcAft>
                <a:spcPts val="0"/>
              </a:spcAft>
              <a:buSzPts val="900"/>
              <a:buChar char="●"/>
            </a:pPr>
            <a:r>
              <a:rPr lang="en" sz="900"/>
              <a:t>Semi, weakly, and self supervision can provide more training data when fully supervised from experts would otherwise be too costly.</a:t>
            </a:r>
            <a:endParaRPr sz="900"/>
          </a:p>
          <a:p>
            <a:pPr marL="457200" lvl="0" indent="-285750" algn="l" rtl="0">
              <a:lnSpc>
                <a:spcPct val="115000"/>
              </a:lnSpc>
              <a:spcBef>
                <a:spcPts val="0"/>
              </a:spcBef>
              <a:spcAft>
                <a:spcPts val="0"/>
              </a:spcAft>
              <a:buSzPts val="900"/>
              <a:buChar char="●"/>
            </a:pPr>
            <a:r>
              <a:rPr lang="en" sz="900"/>
              <a:t>Another solution to this issue of obtaining labels is through transfer learning; training a model fully supervised with another dataset, and then fine tuning it fully supervised with your smaller target dataset.</a:t>
            </a:r>
            <a:endParaRPr sz="900"/>
          </a:p>
          <a:p>
            <a:pPr marL="0" lvl="0" indent="0" algn="l" rtl="0">
              <a:lnSpc>
                <a:spcPct val="115000"/>
              </a:lnSpc>
              <a:spcBef>
                <a:spcPts val="1000"/>
              </a:spcBef>
              <a:spcAft>
                <a:spcPts val="0"/>
              </a:spcAft>
              <a:buClr>
                <a:schemeClr val="dk1"/>
              </a:buClr>
              <a:buSzPts val="1100"/>
              <a:buFont typeface="Arial"/>
              <a:buNone/>
            </a:pPr>
            <a:endParaRPr sz="900"/>
          </a:p>
          <a:p>
            <a:pPr marL="0" lvl="0" indent="0" algn="l" rtl="0">
              <a:lnSpc>
                <a:spcPct val="115000"/>
              </a:lnSpc>
              <a:spcBef>
                <a:spcPts val="1000"/>
              </a:spcBef>
              <a:spcAft>
                <a:spcPts val="1000"/>
              </a:spcAft>
              <a:buNone/>
            </a:pPr>
            <a:endParaRPr sz="900"/>
          </a:p>
        </p:txBody>
      </p:sp>
      <p:sp>
        <p:nvSpPr>
          <p:cNvPr id="340" name="Google Shape;340;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pic>
        <p:nvPicPr>
          <p:cNvPr id="341" name="Google Shape;341;p39"/>
          <p:cNvPicPr preferRelativeResize="0"/>
          <p:nvPr/>
        </p:nvPicPr>
        <p:blipFill>
          <a:blip r:embed="rId3">
            <a:alphaModFix/>
          </a:blip>
          <a:stretch>
            <a:fillRect/>
          </a:stretch>
        </p:blipFill>
        <p:spPr>
          <a:xfrm>
            <a:off x="4225725" y="3343900"/>
            <a:ext cx="3638974" cy="1712926"/>
          </a:xfrm>
          <a:prstGeom prst="rect">
            <a:avLst/>
          </a:prstGeom>
          <a:noFill/>
          <a:ln w="19050" cap="flat" cmpd="sng">
            <a:solidFill>
              <a:schemeClr val="dk2"/>
            </a:solidFill>
            <a:prstDash val="solid"/>
            <a:round/>
            <a:headEnd type="none" w="sm" len="sm"/>
            <a:tailEnd type="none" w="sm" len="sm"/>
          </a:ln>
        </p:spPr>
      </p:pic>
      <p:pic>
        <p:nvPicPr>
          <p:cNvPr id="342" name="Google Shape;342;p39"/>
          <p:cNvPicPr preferRelativeResize="0"/>
          <p:nvPr/>
        </p:nvPicPr>
        <p:blipFill>
          <a:blip r:embed="rId4">
            <a:alphaModFix/>
          </a:blip>
          <a:stretch>
            <a:fillRect/>
          </a:stretch>
        </p:blipFill>
        <p:spPr>
          <a:xfrm>
            <a:off x="-11" y="4893148"/>
            <a:ext cx="265651" cy="250350"/>
          </a:xfrm>
          <a:prstGeom prst="rect">
            <a:avLst/>
          </a:prstGeom>
          <a:noFill/>
          <a:ln>
            <a:noFill/>
          </a:ln>
        </p:spPr>
      </p:pic>
      <p:sp>
        <p:nvSpPr>
          <p:cNvPr id="2" name="TextBox 1">
            <a:extLst>
              <a:ext uri="{FF2B5EF4-FFF2-40B4-BE49-F238E27FC236}">
                <a16:creationId xmlns:a16="http://schemas.microsoft.com/office/drawing/2014/main" id="{A500243B-5805-0B15-549E-1FD4C9F71447}"/>
              </a:ext>
            </a:extLst>
          </p:cNvPr>
          <p:cNvSpPr txBox="1"/>
          <p:nvPr/>
        </p:nvSpPr>
        <p:spPr>
          <a:xfrm>
            <a:off x="7778214" y="4961973"/>
            <a:ext cx="1401346" cy="184666"/>
          </a:xfrm>
          <a:prstGeom prst="rect">
            <a:avLst/>
          </a:prstGeom>
          <a:noFill/>
        </p:spPr>
        <p:txBody>
          <a:bodyPr wrap="none" rtlCol="0">
            <a:spAutoFit/>
          </a:bodyPr>
          <a:lstStyle/>
          <a:p>
            <a:r>
              <a:rPr lang="en-US" sz="600" i="1" dirty="0"/>
              <a:t>Experimental Designs &amp; Paradigms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9"/>
                                        </p:tgtEl>
                                        <p:attrNameLst>
                                          <p:attrName>style.visibility</p:attrName>
                                        </p:attrNameLst>
                                      </p:cBhvr>
                                      <p:to>
                                        <p:strVal val="visible"/>
                                      </p:to>
                                    </p:set>
                                    <p:animEffect transition="in" filter="fade">
                                      <p:cBhvr>
                                        <p:cTn id="7" dur="1000"/>
                                        <p:tgtEl>
                                          <p:spTgt spid="339"/>
                                        </p:tgtEl>
                                      </p:cBhvr>
                                    </p:animEffect>
                                  </p:childTnLst>
                                </p:cTn>
                              </p:par>
                              <p:par>
                                <p:cTn id="8" presetID="10" presetClass="entr" presetSubtype="0" fill="hold" nodeType="withEffect">
                                  <p:stCondLst>
                                    <p:cond delay="0"/>
                                  </p:stCondLst>
                                  <p:childTnLst>
                                    <p:set>
                                      <p:cBhvr>
                                        <p:cTn id="9" dur="1" fill="hold">
                                          <p:stCondLst>
                                            <p:cond delay="0"/>
                                          </p:stCondLst>
                                        </p:cTn>
                                        <p:tgtEl>
                                          <p:spTgt spid="340"/>
                                        </p:tgtEl>
                                        <p:attrNameLst>
                                          <p:attrName>style.visibility</p:attrName>
                                        </p:attrNameLst>
                                      </p:cBhvr>
                                      <p:to>
                                        <p:strVal val="visible"/>
                                      </p:to>
                                    </p:set>
                                    <p:animEffect transition="in" filter="fade">
                                      <p:cBhvr>
                                        <p:cTn id="10" dur="1000"/>
                                        <p:tgtEl>
                                          <p:spTgt spid="340"/>
                                        </p:tgtEl>
                                      </p:cBhvr>
                                    </p:animEffect>
                                  </p:childTnLst>
                                </p:cTn>
                              </p:par>
                              <p:par>
                                <p:cTn id="11" presetID="10" presetClass="entr" presetSubtype="0" fill="hold" nodeType="withEffect">
                                  <p:stCondLst>
                                    <p:cond delay="0"/>
                                  </p:stCondLst>
                                  <p:childTnLst>
                                    <p:set>
                                      <p:cBhvr>
                                        <p:cTn id="12" dur="1" fill="hold">
                                          <p:stCondLst>
                                            <p:cond delay="0"/>
                                          </p:stCondLst>
                                        </p:cTn>
                                        <p:tgtEl>
                                          <p:spTgt spid="341"/>
                                        </p:tgtEl>
                                        <p:attrNameLst>
                                          <p:attrName>style.visibility</p:attrName>
                                        </p:attrNameLst>
                                      </p:cBhvr>
                                      <p:to>
                                        <p:strVal val="visible"/>
                                      </p:to>
                                    </p:set>
                                    <p:animEffect transition="in" filter="fade">
                                      <p:cBhvr>
                                        <p:cTn id="13" dur="10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2"/>
          <p:cNvSpPr txBox="1"/>
          <p:nvPr/>
        </p:nvSpPr>
        <p:spPr>
          <a:xfrm>
            <a:off x="-56613" y="-115297"/>
            <a:ext cx="89979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At a high level, what is empirical risk minimization (ERM)? What’s its connection to the law of large numbers?</a:t>
            </a:r>
            <a:endParaRPr b="1" u="sng" dirty="0"/>
          </a:p>
        </p:txBody>
      </p:sp>
      <p:sp>
        <p:nvSpPr>
          <p:cNvPr id="422" name="Google Shape;422;p42"/>
          <p:cNvSpPr txBox="1"/>
          <p:nvPr/>
        </p:nvSpPr>
        <p:spPr>
          <a:xfrm>
            <a:off x="-56613" y="276793"/>
            <a:ext cx="8765100" cy="2294957"/>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000"/>
              </a:spcBef>
              <a:spcAft>
                <a:spcPts val="0"/>
              </a:spcAft>
              <a:buSzPts val="1400"/>
              <a:buChar char="●"/>
            </a:pPr>
            <a:r>
              <a:rPr lang="en" b="1" dirty="0"/>
              <a:t>Risk </a:t>
            </a:r>
            <a:r>
              <a:rPr lang="en" dirty="0"/>
              <a:t>is the theoretical expected loss over all possible x, y, for a given model</a:t>
            </a:r>
            <a:endParaRPr dirty="0"/>
          </a:p>
          <a:p>
            <a:pPr marL="457200" lvl="0" indent="-317500" algn="l" rtl="0">
              <a:lnSpc>
                <a:spcPct val="115000"/>
              </a:lnSpc>
              <a:spcBef>
                <a:spcPts val="0"/>
              </a:spcBef>
              <a:spcAft>
                <a:spcPts val="0"/>
              </a:spcAft>
              <a:buSzPts val="1400"/>
              <a:buChar char="●"/>
            </a:pPr>
            <a:r>
              <a:rPr lang="en" b="1" dirty="0"/>
              <a:t>Empirical risk</a:t>
            </a:r>
            <a:r>
              <a:rPr lang="en" dirty="0"/>
              <a:t> is the expected loss over an empirical dataset of {x_i, y_i}</a:t>
            </a:r>
            <a:endParaRPr dirty="0"/>
          </a:p>
          <a:p>
            <a:pPr marL="457200" lvl="0" indent="-317500" algn="l" rtl="0">
              <a:lnSpc>
                <a:spcPct val="115000"/>
              </a:lnSpc>
              <a:spcBef>
                <a:spcPts val="0"/>
              </a:spcBef>
              <a:spcAft>
                <a:spcPts val="0"/>
              </a:spcAft>
              <a:buSzPts val="1400"/>
              <a:buChar char="●"/>
            </a:pPr>
            <a:r>
              <a:rPr lang="en" b="1" dirty="0"/>
              <a:t>ERM </a:t>
            </a:r>
            <a:r>
              <a:rPr lang="en" dirty="0"/>
              <a:t>is a core principle of ML, and assuming that your dataset is sampled from the true underlying distribution, states that minimizing error on that dataset will empirically minimize the true risk (what you actually want). This comes from the law of large numbers (LLN).</a:t>
            </a:r>
          </a:p>
          <a:p>
            <a:pPr marL="457200" lvl="0" indent="-317500">
              <a:lnSpc>
                <a:spcPct val="115000"/>
              </a:lnSpc>
              <a:buSzPts val="1400"/>
              <a:buChar char="●"/>
            </a:pPr>
            <a:r>
              <a:rPr lang="en" b="1" dirty="0"/>
              <a:t>LLN</a:t>
            </a:r>
            <a:r>
              <a:rPr lang="en" dirty="0"/>
              <a:t> states: </a:t>
            </a:r>
            <a:r>
              <a:rPr lang="en-US" dirty="0"/>
              <a:t>As the number of trials or observations increases, the sample average of the results will get closer to the expected (theoretical) average.</a:t>
            </a:r>
            <a:endParaRPr lang="en" dirty="0"/>
          </a:p>
          <a:p>
            <a:pPr marL="457200" lvl="2" indent="-317500">
              <a:lnSpc>
                <a:spcPct val="115000"/>
              </a:lnSpc>
              <a:buSzPts val="1400"/>
              <a:buChar char="●"/>
            </a:pPr>
            <a:endParaRPr dirty="0"/>
          </a:p>
        </p:txBody>
      </p:sp>
      <p:sp>
        <p:nvSpPr>
          <p:cNvPr id="423" name="Google Shape;423;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pic>
        <p:nvPicPr>
          <p:cNvPr id="424" name="Google Shape;424;p42"/>
          <p:cNvPicPr preferRelativeResize="0"/>
          <p:nvPr/>
        </p:nvPicPr>
        <p:blipFill>
          <a:blip r:embed="rId3">
            <a:alphaModFix/>
          </a:blip>
          <a:stretch>
            <a:fillRect/>
          </a:stretch>
        </p:blipFill>
        <p:spPr>
          <a:xfrm>
            <a:off x="1225500" y="3605960"/>
            <a:ext cx="4572000" cy="1057275"/>
          </a:xfrm>
          <a:prstGeom prst="rect">
            <a:avLst/>
          </a:prstGeom>
          <a:noFill/>
          <a:ln>
            <a:noFill/>
          </a:ln>
        </p:spPr>
      </p:pic>
      <p:pic>
        <p:nvPicPr>
          <p:cNvPr id="425" name="Google Shape;425;p42"/>
          <p:cNvPicPr preferRelativeResize="0"/>
          <p:nvPr/>
        </p:nvPicPr>
        <p:blipFill>
          <a:blip r:embed="rId4">
            <a:alphaModFix/>
          </a:blip>
          <a:stretch>
            <a:fillRect/>
          </a:stretch>
        </p:blipFill>
        <p:spPr>
          <a:xfrm>
            <a:off x="248625" y="2387060"/>
            <a:ext cx="6953250" cy="971550"/>
          </a:xfrm>
          <a:prstGeom prst="rect">
            <a:avLst/>
          </a:prstGeom>
          <a:noFill/>
          <a:ln>
            <a:noFill/>
          </a:ln>
        </p:spPr>
      </p:pic>
      <p:sp>
        <p:nvSpPr>
          <p:cNvPr id="2" name="TextBox 1">
            <a:extLst>
              <a:ext uri="{FF2B5EF4-FFF2-40B4-BE49-F238E27FC236}">
                <a16:creationId xmlns:a16="http://schemas.microsoft.com/office/drawing/2014/main" id="{F401B450-AC9F-C200-3DB8-DE7E5A40DB6E}"/>
              </a:ext>
            </a:extLst>
          </p:cNvPr>
          <p:cNvSpPr txBox="1"/>
          <p:nvPr/>
        </p:nvSpPr>
        <p:spPr>
          <a:xfrm>
            <a:off x="7778214" y="4961973"/>
            <a:ext cx="1401346" cy="184666"/>
          </a:xfrm>
          <a:prstGeom prst="rect">
            <a:avLst/>
          </a:prstGeom>
          <a:noFill/>
        </p:spPr>
        <p:txBody>
          <a:bodyPr wrap="none" rtlCol="0">
            <a:spAutoFit/>
          </a:bodyPr>
          <a:lstStyle/>
          <a:p>
            <a:r>
              <a:rPr lang="en-US" sz="600" i="1" dirty="0"/>
              <a:t>Experimental Designs &amp; Paradigms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1000"/>
                                        <p:tgtEl>
                                          <p:spTgt spid="422"/>
                                        </p:tgtEl>
                                      </p:cBhvr>
                                    </p:animEffect>
                                  </p:childTnLst>
                                </p:cTn>
                              </p:par>
                              <p:par>
                                <p:cTn id="8" presetID="10" presetClass="entr" presetSubtype="0" fill="hold" nodeType="withEffect">
                                  <p:stCondLst>
                                    <p:cond delay="0"/>
                                  </p:stCondLst>
                                  <p:childTnLst>
                                    <p:set>
                                      <p:cBhvr>
                                        <p:cTn id="9" dur="1" fill="hold">
                                          <p:stCondLst>
                                            <p:cond delay="0"/>
                                          </p:stCondLst>
                                        </p:cTn>
                                        <p:tgtEl>
                                          <p:spTgt spid="423"/>
                                        </p:tgtEl>
                                        <p:attrNameLst>
                                          <p:attrName>style.visibility</p:attrName>
                                        </p:attrNameLst>
                                      </p:cBhvr>
                                      <p:to>
                                        <p:strVal val="visible"/>
                                      </p:to>
                                    </p:set>
                                    <p:animEffect transition="in" filter="fade">
                                      <p:cBhvr>
                                        <p:cTn id="10" dur="1000"/>
                                        <p:tgtEl>
                                          <p:spTgt spid="423"/>
                                        </p:tgtEl>
                                      </p:cBhvr>
                                    </p:animEffect>
                                  </p:childTnLst>
                                </p:cTn>
                              </p:par>
                              <p:par>
                                <p:cTn id="11" presetID="10" presetClass="entr" presetSubtype="0" fill="hold" nodeType="withEffect">
                                  <p:stCondLst>
                                    <p:cond delay="0"/>
                                  </p:stCondLst>
                                  <p:childTnLst>
                                    <p:set>
                                      <p:cBhvr>
                                        <p:cTn id="12" dur="1" fill="hold">
                                          <p:stCondLst>
                                            <p:cond delay="0"/>
                                          </p:stCondLst>
                                        </p:cTn>
                                        <p:tgtEl>
                                          <p:spTgt spid="424"/>
                                        </p:tgtEl>
                                        <p:attrNameLst>
                                          <p:attrName>style.visibility</p:attrName>
                                        </p:attrNameLst>
                                      </p:cBhvr>
                                      <p:to>
                                        <p:strVal val="visible"/>
                                      </p:to>
                                    </p:set>
                                    <p:animEffect transition="in" filter="fade">
                                      <p:cBhvr>
                                        <p:cTn id="13" dur="1000"/>
                                        <p:tgtEl>
                                          <p:spTgt spid="424"/>
                                        </p:tgtEl>
                                      </p:cBhvr>
                                    </p:animEffect>
                                  </p:childTnLst>
                                </p:cTn>
                              </p:par>
                              <p:par>
                                <p:cTn id="14" presetID="10" presetClass="entr" presetSubtype="0" fill="hold" nodeType="withEffect">
                                  <p:stCondLst>
                                    <p:cond delay="0"/>
                                  </p:stCondLst>
                                  <p:childTnLst>
                                    <p:set>
                                      <p:cBhvr>
                                        <p:cTn id="15" dur="1" fill="hold">
                                          <p:stCondLst>
                                            <p:cond delay="0"/>
                                          </p:stCondLst>
                                        </p:cTn>
                                        <p:tgtEl>
                                          <p:spTgt spid="425"/>
                                        </p:tgtEl>
                                        <p:attrNameLst>
                                          <p:attrName>style.visibility</p:attrName>
                                        </p:attrNameLst>
                                      </p:cBhvr>
                                      <p:to>
                                        <p:strVal val="visible"/>
                                      </p:to>
                                    </p:set>
                                    <p:animEffect transition="in" filter="fade">
                                      <p:cBhvr>
                                        <p:cTn id="16" dur="1000"/>
                                        <p:tgtEl>
                                          <p:spTgt spid="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4"/>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Compare and contrast L1/L2 regularization. What other names are they known by?</a:t>
            </a:r>
            <a:endParaRPr b="1" u="sng"/>
          </a:p>
        </p:txBody>
      </p:sp>
      <p:sp>
        <p:nvSpPr>
          <p:cNvPr id="440" name="Google Shape;440;p44"/>
          <p:cNvSpPr txBox="1"/>
          <p:nvPr/>
        </p:nvSpPr>
        <p:spPr>
          <a:xfrm>
            <a:off x="-33122" y="132785"/>
            <a:ext cx="8765100" cy="226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
              <a:t>Suppose we have weights w1, w2, … wn. Then:</a:t>
            </a:r>
            <a:endParaRPr/>
          </a:p>
          <a:p>
            <a:pPr marL="457200" lvl="0" indent="-317500" algn="l" rtl="0">
              <a:lnSpc>
                <a:spcPct val="115000"/>
              </a:lnSpc>
              <a:spcBef>
                <a:spcPts val="1000"/>
              </a:spcBef>
              <a:spcAft>
                <a:spcPts val="0"/>
              </a:spcAft>
              <a:buSzPts val="1400"/>
              <a:buChar char="●"/>
            </a:pPr>
            <a:r>
              <a:rPr lang="en"/>
              <a:t>L1 Regularization (i.e. Lasso regression):</a:t>
            </a:r>
            <a:endParaRPr/>
          </a:p>
          <a:p>
            <a:pPr marL="914400" lvl="1" indent="-317500" algn="l" rtl="0">
              <a:lnSpc>
                <a:spcPct val="115000"/>
              </a:lnSpc>
              <a:spcBef>
                <a:spcPts val="0"/>
              </a:spcBef>
              <a:spcAft>
                <a:spcPts val="0"/>
              </a:spcAft>
              <a:buSzPts val="1400"/>
              <a:buChar char="○"/>
            </a:pPr>
            <a:r>
              <a:rPr lang="en"/>
              <a:t>Derivative/gradient is either 1, -1, or 0</a:t>
            </a:r>
            <a:endParaRPr/>
          </a:p>
          <a:p>
            <a:pPr marL="914400" lvl="1" indent="-317500" algn="l" rtl="0">
              <a:lnSpc>
                <a:spcPct val="115000"/>
              </a:lnSpc>
              <a:spcBef>
                <a:spcPts val="0"/>
              </a:spcBef>
              <a:spcAft>
                <a:spcPts val="0"/>
              </a:spcAft>
              <a:buSzPts val="1400"/>
              <a:buChar char="○"/>
            </a:pPr>
            <a:r>
              <a:rPr lang="en"/>
              <a:t>Leads to sparsity (more weights being 0)</a:t>
            </a:r>
            <a:endParaRPr/>
          </a:p>
          <a:p>
            <a:pPr marL="457200" lvl="0" indent="-317500" algn="l" rtl="0">
              <a:lnSpc>
                <a:spcPct val="115000"/>
              </a:lnSpc>
              <a:spcBef>
                <a:spcPts val="0"/>
              </a:spcBef>
              <a:spcAft>
                <a:spcPts val="0"/>
              </a:spcAft>
              <a:buSzPts val="1400"/>
              <a:buChar char="●"/>
            </a:pPr>
            <a:r>
              <a:rPr lang="en"/>
              <a:t>L2 Regularization (i.e. Ridge regression): </a:t>
            </a:r>
            <a:endParaRPr/>
          </a:p>
          <a:p>
            <a:pPr marL="914400" lvl="1" indent="-317500" algn="l" rtl="0">
              <a:lnSpc>
                <a:spcPct val="115000"/>
              </a:lnSpc>
              <a:spcBef>
                <a:spcPts val="0"/>
              </a:spcBef>
              <a:spcAft>
                <a:spcPts val="0"/>
              </a:spcAft>
              <a:buSzPts val="1400"/>
              <a:buChar char="○"/>
            </a:pPr>
            <a:r>
              <a:rPr lang="en"/>
              <a:t>Derivative/gradient is reduced linearly as the weight goes towards 0, so smaller gradient steps are taken (the motivation is diminished as you get closer)</a:t>
            </a:r>
            <a:endParaRPr/>
          </a:p>
          <a:p>
            <a:pPr marL="914400" lvl="1" indent="-317500" algn="l" rtl="0">
              <a:lnSpc>
                <a:spcPct val="115000"/>
              </a:lnSpc>
              <a:spcBef>
                <a:spcPts val="0"/>
              </a:spcBef>
              <a:spcAft>
                <a:spcPts val="0"/>
              </a:spcAft>
              <a:buSzPts val="1400"/>
              <a:buChar char="○"/>
            </a:pPr>
            <a:r>
              <a:rPr lang="en"/>
              <a:t>Pushes weights closer to zero, but not sparsity</a:t>
            </a:r>
            <a:endParaRPr/>
          </a:p>
        </p:txBody>
      </p:sp>
      <p:sp>
        <p:nvSpPr>
          <p:cNvPr id="441" name="Google Shape;441;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grpSp>
        <p:nvGrpSpPr>
          <p:cNvPr id="442" name="Google Shape;442;p44"/>
          <p:cNvGrpSpPr/>
          <p:nvPr/>
        </p:nvGrpSpPr>
        <p:grpSpPr>
          <a:xfrm>
            <a:off x="6332000" y="2700905"/>
            <a:ext cx="3110975" cy="2442595"/>
            <a:chOff x="5910175" y="1980505"/>
            <a:chExt cx="3110975" cy="2442595"/>
          </a:xfrm>
        </p:grpSpPr>
        <p:pic>
          <p:nvPicPr>
            <p:cNvPr id="443" name="Google Shape;443;p44"/>
            <p:cNvPicPr preferRelativeResize="0"/>
            <p:nvPr/>
          </p:nvPicPr>
          <p:blipFill>
            <a:blip r:embed="rId3">
              <a:alphaModFix/>
            </a:blip>
            <a:stretch>
              <a:fillRect/>
            </a:stretch>
          </p:blipFill>
          <p:spPr>
            <a:xfrm>
              <a:off x="5910175" y="1980505"/>
              <a:ext cx="2193626" cy="2193626"/>
            </a:xfrm>
            <a:prstGeom prst="rect">
              <a:avLst/>
            </a:prstGeom>
            <a:noFill/>
            <a:ln>
              <a:noFill/>
            </a:ln>
          </p:spPr>
        </p:pic>
        <p:sp>
          <p:nvSpPr>
            <p:cNvPr id="444" name="Google Shape;444;p44"/>
            <p:cNvSpPr txBox="1"/>
            <p:nvPr/>
          </p:nvSpPr>
          <p:spPr>
            <a:xfrm>
              <a:off x="6053550" y="4100000"/>
              <a:ext cx="2967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i="1"/>
                <a:t>Unit circles for different Lp norms.</a:t>
              </a:r>
              <a:endParaRPr sz="900" i="1"/>
            </a:p>
          </p:txBody>
        </p:sp>
      </p:grpSp>
      <p:pic>
        <p:nvPicPr>
          <p:cNvPr id="445" name="Google Shape;445;p44"/>
          <p:cNvPicPr preferRelativeResize="0"/>
          <p:nvPr/>
        </p:nvPicPr>
        <p:blipFill rotWithShape="1">
          <a:blip r:embed="rId4">
            <a:alphaModFix/>
          </a:blip>
          <a:srcRect t="57193" b="4"/>
          <a:stretch/>
        </p:blipFill>
        <p:spPr>
          <a:xfrm>
            <a:off x="3681600" y="2786128"/>
            <a:ext cx="1521456" cy="393600"/>
          </a:xfrm>
          <a:prstGeom prst="rect">
            <a:avLst/>
          </a:prstGeom>
          <a:noFill/>
          <a:ln>
            <a:noFill/>
          </a:ln>
        </p:spPr>
      </p:pic>
      <p:pic>
        <p:nvPicPr>
          <p:cNvPr id="446" name="Google Shape;446;p44"/>
          <p:cNvPicPr preferRelativeResize="0"/>
          <p:nvPr/>
        </p:nvPicPr>
        <p:blipFill rotWithShape="1">
          <a:blip r:embed="rId4">
            <a:alphaModFix/>
          </a:blip>
          <a:srcRect r="8950" b="61804"/>
          <a:stretch/>
        </p:blipFill>
        <p:spPr>
          <a:xfrm>
            <a:off x="249625" y="2668850"/>
            <a:ext cx="1578325" cy="400200"/>
          </a:xfrm>
          <a:prstGeom prst="rect">
            <a:avLst/>
          </a:prstGeom>
          <a:noFill/>
          <a:ln>
            <a:noFill/>
          </a:ln>
        </p:spPr>
      </p:pic>
      <p:pic>
        <p:nvPicPr>
          <p:cNvPr id="447" name="Google Shape;447;p44"/>
          <p:cNvPicPr preferRelativeResize="0"/>
          <p:nvPr/>
        </p:nvPicPr>
        <p:blipFill>
          <a:blip r:embed="rId5">
            <a:alphaModFix/>
          </a:blip>
          <a:stretch>
            <a:fillRect/>
          </a:stretch>
        </p:blipFill>
        <p:spPr>
          <a:xfrm>
            <a:off x="152400" y="3258101"/>
            <a:ext cx="2393451" cy="1116125"/>
          </a:xfrm>
          <a:prstGeom prst="rect">
            <a:avLst/>
          </a:prstGeom>
          <a:noFill/>
          <a:ln>
            <a:noFill/>
          </a:ln>
        </p:spPr>
      </p:pic>
      <p:pic>
        <p:nvPicPr>
          <p:cNvPr id="448" name="Google Shape;448;p44"/>
          <p:cNvPicPr preferRelativeResize="0"/>
          <p:nvPr/>
        </p:nvPicPr>
        <p:blipFill>
          <a:blip r:embed="rId6">
            <a:alphaModFix/>
          </a:blip>
          <a:stretch>
            <a:fillRect/>
          </a:stretch>
        </p:blipFill>
        <p:spPr>
          <a:xfrm>
            <a:off x="3170963" y="3220241"/>
            <a:ext cx="2535931" cy="1191837"/>
          </a:xfrm>
          <a:prstGeom prst="rect">
            <a:avLst/>
          </a:prstGeom>
          <a:noFill/>
          <a:ln>
            <a:noFill/>
          </a:ln>
        </p:spPr>
      </p:pic>
      <p:pic>
        <p:nvPicPr>
          <p:cNvPr id="449" name="Google Shape;449;p44"/>
          <p:cNvPicPr preferRelativeResize="0"/>
          <p:nvPr/>
        </p:nvPicPr>
        <p:blipFill>
          <a:blip r:embed="rId7">
            <a:alphaModFix/>
          </a:blip>
          <a:stretch>
            <a:fillRect/>
          </a:stretch>
        </p:blipFill>
        <p:spPr>
          <a:xfrm>
            <a:off x="-11" y="4893148"/>
            <a:ext cx="265651" cy="250350"/>
          </a:xfrm>
          <a:prstGeom prst="rect">
            <a:avLst/>
          </a:prstGeom>
          <a:noFill/>
          <a:ln>
            <a:noFill/>
          </a:ln>
        </p:spPr>
      </p:pic>
      <p:sp>
        <p:nvSpPr>
          <p:cNvPr id="2" name="TextBox 1">
            <a:extLst>
              <a:ext uri="{FF2B5EF4-FFF2-40B4-BE49-F238E27FC236}">
                <a16:creationId xmlns:a16="http://schemas.microsoft.com/office/drawing/2014/main" id="{E6C87C35-B271-33A1-0AA5-79D8968D0B14}"/>
              </a:ext>
            </a:extLst>
          </p:cNvPr>
          <p:cNvSpPr txBox="1"/>
          <p:nvPr/>
        </p:nvSpPr>
        <p:spPr>
          <a:xfrm>
            <a:off x="7778214" y="4961973"/>
            <a:ext cx="1401346" cy="184666"/>
          </a:xfrm>
          <a:prstGeom prst="rect">
            <a:avLst/>
          </a:prstGeom>
          <a:noFill/>
        </p:spPr>
        <p:txBody>
          <a:bodyPr wrap="none" rtlCol="0">
            <a:spAutoFit/>
          </a:bodyPr>
          <a:lstStyle/>
          <a:p>
            <a:r>
              <a:rPr lang="en-US" sz="600" i="1" dirty="0"/>
              <a:t>Experimental Designs &amp; Paradigms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1000"/>
                                        <p:tgtEl>
                                          <p:spTgt spid="440"/>
                                        </p:tgtEl>
                                      </p:cBhvr>
                                    </p:animEffect>
                                  </p:childTnLst>
                                </p:cTn>
                              </p:par>
                              <p:par>
                                <p:cTn id="8" presetID="10" presetClass="entr" presetSubtype="0" fill="hold" nodeType="withEffect">
                                  <p:stCondLst>
                                    <p:cond delay="0"/>
                                  </p:stCondLst>
                                  <p:childTnLst>
                                    <p:set>
                                      <p:cBhvr>
                                        <p:cTn id="9" dur="1" fill="hold">
                                          <p:stCondLst>
                                            <p:cond delay="0"/>
                                          </p:stCondLst>
                                        </p:cTn>
                                        <p:tgtEl>
                                          <p:spTgt spid="441"/>
                                        </p:tgtEl>
                                        <p:attrNameLst>
                                          <p:attrName>style.visibility</p:attrName>
                                        </p:attrNameLst>
                                      </p:cBhvr>
                                      <p:to>
                                        <p:strVal val="visible"/>
                                      </p:to>
                                    </p:set>
                                    <p:animEffect transition="in" filter="fade">
                                      <p:cBhvr>
                                        <p:cTn id="10" dur="1000"/>
                                        <p:tgtEl>
                                          <p:spTgt spid="441"/>
                                        </p:tgtEl>
                                      </p:cBhvr>
                                    </p:animEffect>
                                  </p:childTnLst>
                                </p:cTn>
                              </p:par>
                              <p:par>
                                <p:cTn id="11" presetID="10" presetClass="entr" presetSubtype="0" fill="hold" nodeType="withEffect">
                                  <p:stCondLst>
                                    <p:cond delay="0"/>
                                  </p:stCondLst>
                                  <p:childTnLst>
                                    <p:set>
                                      <p:cBhvr>
                                        <p:cTn id="12" dur="1" fill="hold">
                                          <p:stCondLst>
                                            <p:cond delay="0"/>
                                          </p:stCondLst>
                                        </p:cTn>
                                        <p:tgtEl>
                                          <p:spTgt spid="442"/>
                                        </p:tgtEl>
                                        <p:attrNameLst>
                                          <p:attrName>style.visibility</p:attrName>
                                        </p:attrNameLst>
                                      </p:cBhvr>
                                      <p:to>
                                        <p:strVal val="visible"/>
                                      </p:to>
                                    </p:set>
                                    <p:animEffect transition="in" filter="fade">
                                      <p:cBhvr>
                                        <p:cTn id="13" dur="1000"/>
                                        <p:tgtEl>
                                          <p:spTgt spid="442"/>
                                        </p:tgtEl>
                                      </p:cBhvr>
                                    </p:animEffect>
                                  </p:childTnLst>
                                </p:cTn>
                              </p:par>
                              <p:par>
                                <p:cTn id="14" presetID="10" presetClass="entr" presetSubtype="0" fill="hold" nodeType="with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fade">
                                      <p:cBhvr>
                                        <p:cTn id="16" dur="1000"/>
                                        <p:tgtEl>
                                          <p:spTgt spid="445"/>
                                        </p:tgtEl>
                                      </p:cBhvr>
                                    </p:animEffect>
                                  </p:childTnLst>
                                </p:cTn>
                              </p:par>
                              <p:par>
                                <p:cTn id="17" presetID="10" presetClass="entr" presetSubtype="0" fill="hold" nodeType="withEffect">
                                  <p:stCondLst>
                                    <p:cond delay="0"/>
                                  </p:stCondLst>
                                  <p:childTnLst>
                                    <p:set>
                                      <p:cBhvr>
                                        <p:cTn id="18" dur="1" fill="hold">
                                          <p:stCondLst>
                                            <p:cond delay="0"/>
                                          </p:stCondLst>
                                        </p:cTn>
                                        <p:tgtEl>
                                          <p:spTgt spid="446"/>
                                        </p:tgtEl>
                                        <p:attrNameLst>
                                          <p:attrName>style.visibility</p:attrName>
                                        </p:attrNameLst>
                                      </p:cBhvr>
                                      <p:to>
                                        <p:strVal val="visible"/>
                                      </p:to>
                                    </p:set>
                                    <p:animEffect transition="in" filter="fade">
                                      <p:cBhvr>
                                        <p:cTn id="19" dur="1000"/>
                                        <p:tgtEl>
                                          <p:spTgt spid="446"/>
                                        </p:tgtEl>
                                      </p:cBhvr>
                                    </p:animEffect>
                                  </p:childTnLst>
                                </p:cTn>
                              </p:par>
                              <p:par>
                                <p:cTn id="20" presetID="10" presetClass="entr" presetSubtype="0" fill="hold" nodeType="withEffect">
                                  <p:stCondLst>
                                    <p:cond delay="0"/>
                                  </p:stCondLst>
                                  <p:childTnLst>
                                    <p:set>
                                      <p:cBhvr>
                                        <p:cTn id="21" dur="1" fill="hold">
                                          <p:stCondLst>
                                            <p:cond delay="0"/>
                                          </p:stCondLst>
                                        </p:cTn>
                                        <p:tgtEl>
                                          <p:spTgt spid="447"/>
                                        </p:tgtEl>
                                        <p:attrNameLst>
                                          <p:attrName>style.visibility</p:attrName>
                                        </p:attrNameLst>
                                      </p:cBhvr>
                                      <p:to>
                                        <p:strVal val="visible"/>
                                      </p:to>
                                    </p:set>
                                    <p:animEffect transition="in" filter="fade">
                                      <p:cBhvr>
                                        <p:cTn id="22" dur="1000"/>
                                        <p:tgtEl>
                                          <p:spTgt spid="447"/>
                                        </p:tgtEl>
                                      </p:cBhvr>
                                    </p:animEffect>
                                  </p:childTnLst>
                                </p:cTn>
                              </p:par>
                              <p:par>
                                <p:cTn id="23" presetID="10" presetClass="entr" presetSubtype="0" fill="hold" nodeType="withEffect">
                                  <p:stCondLst>
                                    <p:cond delay="0"/>
                                  </p:stCondLst>
                                  <p:childTnLst>
                                    <p:set>
                                      <p:cBhvr>
                                        <p:cTn id="24" dur="1" fill="hold">
                                          <p:stCondLst>
                                            <p:cond delay="0"/>
                                          </p:stCondLst>
                                        </p:cTn>
                                        <p:tgtEl>
                                          <p:spTgt spid="448"/>
                                        </p:tgtEl>
                                        <p:attrNameLst>
                                          <p:attrName>style.visibility</p:attrName>
                                        </p:attrNameLst>
                                      </p:cBhvr>
                                      <p:to>
                                        <p:strVal val="visible"/>
                                      </p:to>
                                    </p:set>
                                    <p:animEffect transition="in" filter="fade">
                                      <p:cBhvr>
                                        <p:cTn id="25" dur="1000"/>
                                        <p:tgtEl>
                                          <p:spTgt spid="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Shape 99"/>
        <p:cNvGrpSpPr/>
        <p:nvPr/>
      </p:nvGrpSpPr>
      <p:grpSpPr>
        <a:xfrm>
          <a:off x="0" y="0"/>
          <a:ext cx="0" cy="0"/>
          <a:chOff x="0" y="0"/>
          <a:chExt cx="0" cy="0"/>
        </a:xfrm>
      </p:grpSpPr>
      <p:sp>
        <p:nvSpPr>
          <p:cNvPr id="100" name="Google Shape;100;p17"/>
          <p:cNvSpPr txBox="1"/>
          <p:nvPr/>
        </p:nvSpPr>
        <p:spPr>
          <a:xfrm>
            <a:off x="-56613" y="-115297"/>
            <a:ext cx="8997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u="sng"/>
              <a:t>Intuitively, what is precision and recall? When should you pick one over the other?</a:t>
            </a:r>
            <a:endParaRPr sz="1100" b="1" u="sng"/>
          </a:p>
        </p:txBody>
      </p:sp>
      <p:sp>
        <p:nvSpPr>
          <p:cNvPr id="101" name="Google Shape;101;p17"/>
          <p:cNvSpPr txBox="1">
            <a:spLocks noGrp="1"/>
          </p:cNvSpPr>
          <p:nvPr>
            <p:ph type="sldNum" idx="12"/>
          </p:nvPr>
        </p:nvSpPr>
        <p:spPr>
          <a:xfrm>
            <a:off x="86248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pic>
        <p:nvPicPr>
          <p:cNvPr id="102" name="Google Shape;102;p17"/>
          <p:cNvPicPr preferRelativeResize="0"/>
          <p:nvPr/>
        </p:nvPicPr>
        <p:blipFill>
          <a:blip r:embed="rId3">
            <a:alphaModFix/>
          </a:blip>
          <a:stretch>
            <a:fillRect/>
          </a:stretch>
        </p:blipFill>
        <p:spPr>
          <a:xfrm>
            <a:off x="79250" y="420750"/>
            <a:ext cx="8839201" cy="1410511"/>
          </a:xfrm>
          <a:prstGeom prst="rect">
            <a:avLst/>
          </a:prstGeom>
          <a:noFill/>
          <a:ln>
            <a:noFill/>
          </a:ln>
        </p:spPr>
      </p:pic>
      <p:pic>
        <p:nvPicPr>
          <p:cNvPr id="103" name="Google Shape;103;p17"/>
          <p:cNvPicPr preferRelativeResize="0"/>
          <p:nvPr/>
        </p:nvPicPr>
        <p:blipFill>
          <a:blip r:embed="rId4">
            <a:alphaModFix/>
          </a:blip>
          <a:stretch>
            <a:fillRect/>
          </a:stretch>
        </p:blipFill>
        <p:spPr>
          <a:xfrm>
            <a:off x="-11" y="4893148"/>
            <a:ext cx="265651" cy="250350"/>
          </a:xfrm>
          <a:prstGeom prst="rect">
            <a:avLst/>
          </a:prstGeom>
          <a:noFill/>
          <a:ln>
            <a:noFill/>
          </a:ln>
        </p:spPr>
      </p:pic>
      <p:sp>
        <p:nvSpPr>
          <p:cNvPr id="2" name="TextBox 1">
            <a:extLst>
              <a:ext uri="{FF2B5EF4-FFF2-40B4-BE49-F238E27FC236}">
                <a16:creationId xmlns:a16="http://schemas.microsoft.com/office/drawing/2014/main" id="{B80EE4DF-EA27-0306-312E-E6A163C05627}"/>
              </a:ext>
            </a:extLst>
          </p:cNvPr>
          <p:cNvSpPr txBox="1"/>
          <p:nvPr/>
        </p:nvSpPr>
        <p:spPr>
          <a:xfrm>
            <a:off x="7900564" y="4960415"/>
            <a:ext cx="1335622" cy="215444"/>
          </a:xfrm>
          <a:prstGeom prst="rect">
            <a:avLst/>
          </a:prstGeom>
          <a:noFill/>
        </p:spPr>
        <p:txBody>
          <a:bodyPr wrap="none" rtlCol="0">
            <a:spAutoFit/>
          </a:bodyPr>
          <a:lstStyle/>
          <a:p>
            <a:r>
              <a:rPr lang="en-US" sz="800" i="1" dirty="0"/>
              <a:t>Loss Functions &amp; Metrics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461"/>
        <p:cNvGrpSpPr/>
        <p:nvPr/>
      </p:nvGrpSpPr>
      <p:grpSpPr>
        <a:xfrm>
          <a:off x="0" y="0"/>
          <a:ext cx="0" cy="0"/>
          <a:chOff x="0" y="0"/>
          <a:chExt cx="0" cy="0"/>
        </a:xfrm>
      </p:grpSpPr>
      <p:sp>
        <p:nvSpPr>
          <p:cNvPr id="462" name="Google Shape;462;p46"/>
          <p:cNvSpPr txBox="1"/>
          <p:nvPr/>
        </p:nvSpPr>
        <p:spPr>
          <a:xfrm>
            <a:off x="1439400" y="221225"/>
            <a:ext cx="6352500" cy="169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900" b="1"/>
              <a:t>Statistical Data Processing</a:t>
            </a:r>
            <a:endParaRPr sz="4900" b="1"/>
          </a:p>
        </p:txBody>
      </p:sp>
      <p:sp>
        <p:nvSpPr>
          <p:cNvPr id="463" name="Google Shape;463;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7"/>
          <p:cNvSpPr txBox="1"/>
          <p:nvPr/>
        </p:nvSpPr>
        <p:spPr>
          <a:xfrm>
            <a:off x="-56625" y="-115300"/>
            <a:ext cx="9355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u="sng" dirty="0"/>
              <a:t>Define the following types of data processing: centering, normalization, </a:t>
            </a:r>
            <a:r>
              <a:rPr lang="en" sz="1100" b="1" u="sng" dirty="0">
                <a:solidFill>
                  <a:schemeClr val="dk1"/>
                </a:solidFill>
              </a:rPr>
              <a:t>standardization, </a:t>
            </a:r>
            <a:r>
              <a:rPr lang="en" sz="1100" b="1" u="sng" dirty="0"/>
              <a:t>decorrelation, whitening.</a:t>
            </a:r>
            <a:endParaRPr sz="1100" b="1" u="sng" dirty="0"/>
          </a:p>
          <a:p>
            <a:pPr marL="0" lvl="0" indent="0" algn="l" rtl="0">
              <a:spcBef>
                <a:spcPts val="0"/>
              </a:spcBef>
              <a:spcAft>
                <a:spcPts val="0"/>
              </a:spcAft>
              <a:buNone/>
            </a:pPr>
            <a:r>
              <a:rPr lang="en" sz="1100" b="1" u="sng" dirty="0"/>
              <a:t>When is it necessary to standardize/normalize, and when is it not necessary? </a:t>
            </a:r>
            <a:endParaRPr sz="1100" b="1" u="sng" dirty="0"/>
          </a:p>
        </p:txBody>
      </p:sp>
      <p:sp>
        <p:nvSpPr>
          <p:cNvPr id="469" name="Google Shape;469;p47"/>
          <p:cNvSpPr txBox="1"/>
          <p:nvPr/>
        </p:nvSpPr>
        <p:spPr>
          <a:xfrm>
            <a:off x="-204751" y="214126"/>
            <a:ext cx="6820800" cy="521934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endParaRPr sz="900" dirty="0"/>
          </a:p>
          <a:p>
            <a:pPr marL="457200" lvl="0" indent="-285750" algn="l" rtl="0">
              <a:lnSpc>
                <a:spcPct val="115000"/>
              </a:lnSpc>
              <a:spcBef>
                <a:spcPts val="1000"/>
              </a:spcBef>
              <a:spcAft>
                <a:spcPts val="0"/>
              </a:spcAft>
              <a:buSzPts val="900"/>
              <a:buChar char="●"/>
            </a:pPr>
            <a:r>
              <a:rPr lang="en" sz="900" b="1" dirty="0"/>
              <a:t>Centering</a:t>
            </a:r>
            <a:r>
              <a:rPr lang="en" sz="900" dirty="0"/>
              <a:t>: Subtract mean to each feature</a:t>
            </a:r>
            <a:endParaRPr sz="900" dirty="0"/>
          </a:p>
          <a:p>
            <a:pPr marL="457200" lvl="0" indent="-285750" algn="l" rtl="0">
              <a:lnSpc>
                <a:spcPct val="115000"/>
              </a:lnSpc>
              <a:spcBef>
                <a:spcPts val="0"/>
              </a:spcBef>
              <a:spcAft>
                <a:spcPts val="0"/>
              </a:spcAft>
              <a:buSzPts val="900"/>
              <a:buChar char="●"/>
            </a:pPr>
            <a:r>
              <a:rPr lang="en" sz="900" b="1" dirty="0"/>
              <a:t>Normalization</a:t>
            </a:r>
            <a:r>
              <a:rPr lang="en" sz="900" dirty="0"/>
              <a:t>: Restrict all values in a dimension to be within a range [a,b].</a:t>
            </a:r>
            <a:endParaRPr sz="900" dirty="0"/>
          </a:p>
          <a:p>
            <a:pPr marL="914400" lvl="1" indent="-285750" algn="l" rtl="0">
              <a:lnSpc>
                <a:spcPct val="115000"/>
              </a:lnSpc>
              <a:spcBef>
                <a:spcPts val="0"/>
              </a:spcBef>
              <a:spcAft>
                <a:spcPts val="0"/>
              </a:spcAft>
              <a:buSzPts val="900"/>
              <a:buChar char="○"/>
            </a:pPr>
            <a:r>
              <a:rPr lang="en" sz="900" dirty="0"/>
              <a:t>useful when we use features that represent different characteristics and are on very different scales but of equal importance (eg number of rooms in a house and house price)</a:t>
            </a:r>
            <a:endParaRPr sz="900" dirty="0"/>
          </a:p>
          <a:p>
            <a:pPr marL="914400" lvl="1" indent="-285750" algn="l" rtl="0">
              <a:lnSpc>
                <a:spcPct val="115000"/>
              </a:lnSpc>
              <a:spcBef>
                <a:spcPts val="0"/>
              </a:spcBef>
              <a:spcAft>
                <a:spcPts val="0"/>
              </a:spcAft>
              <a:buSzPts val="900"/>
              <a:buChar char="○"/>
            </a:pPr>
            <a:r>
              <a:rPr lang="en" sz="900" dirty="0"/>
              <a:t>Doesn’t make any assumptions about underlying distribution</a:t>
            </a:r>
            <a:endParaRPr sz="900" dirty="0"/>
          </a:p>
          <a:p>
            <a:pPr marL="457200" lvl="0" indent="-285750" algn="l" rtl="0">
              <a:lnSpc>
                <a:spcPct val="115000"/>
              </a:lnSpc>
              <a:spcBef>
                <a:spcPts val="0"/>
              </a:spcBef>
              <a:spcAft>
                <a:spcPts val="0"/>
              </a:spcAft>
              <a:buClr>
                <a:schemeClr val="dk1"/>
              </a:buClr>
              <a:buSzPts val="900"/>
              <a:buChar char="●"/>
            </a:pPr>
            <a:r>
              <a:rPr lang="en" sz="900" b="1" dirty="0">
                <a:solidFill>
                  <a:schemeClr val="dk1"/>
                </a:solidFill>
              </a:rPr>
              <a:t>Standardization</a:t>
            </a:r>
            <a:r>
              <a:rPr lang="en" sz="900" dirty="0">
                <a:solidFill>
                  <a:schemeClr val="dk1"/>
                </a:solidFill>
              </a:rPr>
              <a:t>: Centers and sets the variances in the data to be 1 (diagonal of cov. Matrix becomes 1)</a:t>
            </a:r>
            <a:endParaRPr sz="900" dirty="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dirty="0">
                <a:solidFill>
                  <a:schemeClr val="dk1"/>
                </a:solidFill>
              </a:rPr>
              <a:t>Can be done by dividing each dimension by its standard deviation</a:t>
            </a:r>
            <a:endParaRPr sz="900" dirty="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dirty="0">
                <a:solidFill>
                  <a:schemeClr val="dk1"/>
                </a:solidFill>
              </a:rPr>
              <a:t>Unlike normalization values remain unbounded</a:t>
            </a:r>
            <a:endParaRPr sz="900" dirty="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dirty="0">
                <a:solidFill>
                  <a:schemeClr val="dk1"/>
                </a:solidFill>
              </a:rPr>
              <a:t>Assumes gaussian distribution</a:t>
            </a:r>
          </a:p>
          <a:p>
            <a:pPr marL="914400" lvl="1" indent="-285750" algn="l" rtl="0">
              <a:lnSpc>
                <a:spcPct val="115000"/>
              </a:lnSpc>
              <a:spcBef>
                <a:spcPts val="0"/>
              </a:spcBef>
              <a:spcAft>
                <a:spcPts val="0"/>
              </a:spcAft>
              <a:buClr>
                <a:schemeClr val="dk1"/>
              </a:buClr>
              <a:buSzPts val="900"/>
              <a:buChar char="○"/>
            </a:pPr>
            <a:r>
              <a:rPr lang="en" sz="900" b="1" dirty="0">
                <a:solidFill>
                  <a:schemeClr val="dk1"/>
                </a:solidFill>
              </a:rPr>
              <a:t>Batchnorm is doing this</a:t>
            </a:r>
            <a:endParaRPr sz="900" b="1" dirty="0">
              <a:solidFill>
                <a:schemeClr val="dk1"/>
              </a:solidFill>
            </a:endParaRPr>
          </a:p>
          <a:p>
            <a:pPr marL="457200" lvl="0" indent="-285750" algn="l" rtl="0">
              <a:lnSpc>
                <a:spcPct val="115000"/>
              </a:lnSpc>
              <a:spcBef>
                <a:spcPts val="0"/>
              </a:spcBef>
              <a:spcAft>
                <a:spcPts val="0"/>
              </a:spcAft>
              <a:buSzPts val="900"/>
              <a:buChar char="●"/>
            </a:pPr>
            <a:r>
              <a:rPr lang="en" sz="900" b="1" dirty="0"/>
              <a:t>Decorrelation</a:t>
            </a:r>
            <a:r>
              <a:rPr lang="en" sz="900" dirty="0"/>
              <a:t>: Removes the linear correlations in the data (cov. Matrix becomes diagonal)</a:t>
            </a:r>
            <a:endParaRPr sz="900" dirty="0"/>
          </a:p>
          <a:p>
            <a:pPr marL="914400" lvl="1" indent="-285750" algn="l" rtl="0">
              <a:lnSpc>
                <a:spcPct val="115000"/>
              </a:lnSpc>
              <a:spcBef>
                <a:spcPts val="0"/>
              </a:spcBef>
              <a:spcAft>
                <a:spcPts val="0"/>
              </a:spcAft>
              <a:buSzPts val="900"/>
              <a:buChar char="○"/>
            </a:pPr>
            <a:r>
              <a:rPr lang="en" sz="900" dirty="0"/>
              <a:t>Visually, rotates the data so the directions of most variation are aligned with the axes</a:t>
            </a:r>
            <a:endParaRPr sz="900" dirty="0"/>
          </a:p>
          <a:p>
            <a:pPr marL="914400" lvl="1" indent="-285750" algn="l" rtl="0">
              <a:lnSpc>
                <a:spcPct val="115000"/>
              </a:lnSpc>
              <a:spcBef>
                <a:spcPts val="0"/>
              </a:spcBef>
              <a:spcAft>
                <a:spcPts val="0"/>
              </a:spcAft>
              <a:buSzPts val="900"/>
              <a:buChar char="○"/>
            </a:pPr>
            <a:r>
              <a:rPr lang="en" sz="900" dirty="0"/>
              <a:t>PCA transformation does this</a:t>
            </a:r>
            <a:endParaRPr sz="900" dirty="0"/>
          </a:p>
          <a:p>
            <a:pPr marL="914400" lvl="1" indent="-285750" algn="l" rtl="0">
              <a:lnSpc>
                <a:spcPct val="115000"/>
              </a:lnSpc>
              <a:spcBef>
                <a:spcPts val="0"/>
              </a:spcBef>
              <a:spcAft>
                <a:spcPts val="0"/>
              </a:spcAft>
              <a:buSzPts val="900"/>
              <a:buChar char="○"/>
            </a:pPr>
            <a:r>
              <a:rPr lang="en" sz="900" dirty="0">
                <a:solidFill>
                  <a:schemeClr val="dk1"/>
                </a:solidFill>
              </a:rPr>
              <a:t>For regression, done only on the independent variables, not the dependent variables (otherwise, there would be nothing to regress)</a:t>
            </a:r>
            <a:endParaRPr sz="900" dirty="0">
              <a:solidFill>
                <a:schemeClr val="dk1"/>
              </a:solidFill>
            </a:endParaRPr>
          </a:p>
          <a:p>
            <a:pPr marL="457200" lvl="0" indent="-285750" algn="l" rtl="0">
              <a:lnSpc>
                <a:spcPct val="115000"/>
              </a:lnSpc>
              <a:spcBef>
                <a:spcPts val="0"/>
              </a:spcBef>
              <a:spcAft>
                <a:spcPts val="0"/>
              </a:spcAft>
              <a:buSzPts val="900"/>
              <a:buChar char="●"/>
            </a:pPr>
            <a:r>
              <a:rPr lang="en" sz="900" b="1" dirty="0"/>
              <a:t>Whitening</a:t>
            </a:r>
            <a:r>
              <a:rPr lang="en" sz="900" dirty="0"/>
              <a:t>: Decorrelation + Standardization, data becomes uncorrelated and variances are 1 </a:t>
            </a:r>
            <a:r>
              <a:rPr lang="en" sz="900" dirty="0">
                <a:solidFill>
                  <a:schemeClr val="dk1"/>
                </a:solidFill>
              </a:rPr>
              <a:t>(identity cov. Matrix)</a:t>
            </a:r>
            <a:endParaRPr sz="900" dirty="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dirty="0">
                <a:solidFill>
                  <a:schemeClr val="dk1"/>
                </a:solidFill>
              </a:rPr>
              <a:t>PCA, then dividing by the square root of the (now diagonal) covariance matrix does this</a:t>
            </a:r>
            <a:endParaRPr sz="900" dirty="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dirty="0">
                <a:solidFill>
                  <a:schemeClr val="dk1"/>
                </a:solidFill>
              </a:rPr>
              <a:t>Warning, this step can greatly exaggerate the noise in the data, since it stretches all dimensions (including the irrelevant dimensions of tiny variance that are mostly noise) to be of equal size in the input</a:t>
            </a:r>
          </a:p>
          <a:p>
            <a:pPr marL="914400" lvl="1" indent="-285750" algn="l" rtl="0">
              <a:lnSpc>
                <a:spcPct val="115000"/>
              </a:lnSpc>
              <a:spcBef>
                <a:spcPts val="0"/>
              </a:spcBef>
              <a:spcAft>
                <a:spcPts val="0"/>
              </a:spcAft>
              <a:buClr>
                <a:schemeClr val="dk1"/>
              </a:buClr>
              <a:buSzPts val="900"/>
              <a:buChar char="○"/>
            </a:pPr>
            <a:r>
              <a:rPr lang="en" sz="900" dirty="0">
                <a:solidFill>
                  <a:schemeClr val="dk1"/>
                </a:solidFill>
              </a:rPr>
              <a:t>Decorrelated Bach Norm (CVPR 18 paper) explored this, but is mostly unused</a:t>
            </a:r>
            <a:endParaRPr sz="900" dirty="0">
              <a:solidFill>
                <a:schemeClr val="dk1"/>
              </a:solidFill>
            </a:endParaRPr>
          </a:p>
          <a:p>
            <a:pPr marL="457200" lvl="0" indent="-285750" algn="l" rtl="0">
              <a:lnSpc>
                <a:spcPct val="115000"/>
              </a:lnSpc>
              <a:spcBef>
                <a:spcPts val="0"/>
              </a:spcBef>
              <a:spcAft>
                <a:spcPts val="0"/>
              </a:spcAft>
              <a:buClr>
                <a:schemeClr val="dk1"/>
              </a:buClr>
              <a:buSzPts val="900"/>
              <a:buChar char="●"/>
            </a:pPr>
            <a:r>
              <a:rPr lang="en" sz="900" dirty="0">
                <a:solidFill>
                  <a:schemeClr val="dk1"/>
                </a:solidFill>
              </a:rPr>
              <a:t>Cases when scaling is </a:t>
            </a:r>
            <a:r>
              <a:rPr lang="en" sz="900" b="1" dirty="0">
                <a:solidFill>
                  <a:schemeClr val="dk1"/>
                </a:solidFill>
              </a:rPr>
              <a:t>necessary</a:t>
            </a:r>
            <a:r>
              <a:rPr lang="en" sz="900" dirty="0">
                <a:solidFill>
                  <a:schemeClr val="dk1"/>
                </a:solidFill>
              </a:rPr>
              <a:t>:</a:t>
            </a:r>
            <a:endParaRPr sz="900" dirty="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dirty="0">
                <a:solidFill>
                  <a:schemeClr val="dk1"/>
                </a:solidFill>
              </a:rPr>
              <a:t>Helps gradient descent optimization </a:t>
            </a:r>
            <a:r>
              <a:rPr lang="en" sz="900" b="1" dirty="0">
                <a:solidFill>
                  <a:schemeClr val="dk1"/>
                </a:solidFill>
              </a:rPr>
              <a:t>converge faster</a:t>
            </a:r>
            <a:endParaRPr sz="900" b="1" dirty="0">
              <a:solidFill>
                <a:schemeClr val="dk1"/>
              </a:solidFill>
            </a:endParaRPr>
          </a:p>
          <a:p>
            <a:pPr marL="1371600" lvl="2" indent="-285750" algn="l" rtl="0">
              <a:lnSpc>
                <a:spcPct val="115000"/>
              </a:lnSpc>
              <a:spcBef>
                <a:spcPts val="0"/>
              </a:spcBef>
              <a:spcAft>
                <a:spcPts val="0"/>
              </a:spcAft>
              <a:buClr>
                <a:schemeClr val="dk1"/>
              </a:buClr>
              <a:buSzPts val="900"/>
              <a:buChar char="■"/>
            </a:pPr>
            <a:r>
              <a:rPr lang="en" sz="900" b="1" dirty="0">
                <a:solidFill>
                  <a:schemeClr val="dk1"/>
                </a:solidFill>
              </a:rPr>
              <a:t>Prevents cost function contours from being too elliptical </a:t>
            </a:r>
            <a:r>
              <a:rPr lang="en" sz="900" dirty="0">
                <a:solidFill>
                  <a:schemeClr val="dk1"/>
                </a:solidFill>
              </a:rPr>
              <a:t>and more spherical</a:t>
            </a:r>
            <a:endParaRPr sz="900" dirty="0">
              <a:solidFill>
                <a:schemeClr val="dk1"/>
              </a:solidFill>
            </a:endParaRPr>
          </a:p>
          <a:p>
            <a:pPr marL="1371600" lvl="2" indent="-285750" algn="l" rtl="0">
              <a:lnSpc>
                <a:spcPct val="115000"/>
              </a:lnSpc>
              <a:spcBef>
                <a:spcPts val="0"/>
              </a:spcBef>
              <a:spcAft>
                <a:spcPts val="0"/>
              </a:spcAft>
              <a:buClr>
                <a:schemeClr val="dk1"/>
              </a:buClr>
              <a:buSzPts val="900"/>
              <a:buChar char="■"/>
            </a:pPr>
            <a:r>
              <a:rPr lang="en" sz="900" dirty="0">
                <a:solidFill>
                  <a:schemeClr val="dk1"/>
                </a:solidFill>
              </a:rPr>
              <a:t>Needed since gradient descent is only 1st order, and does not use 2nd derivative based curvature information; descent directions are perpendicular to cost contour</a:t>
            </a:r>
            <a:endParaRPr sz="900" dirty="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dirty="0">
                <a:solidFill>
                  <a:schemeClr val="dk1"/>
                </a:solidFill>
              </a:rPr>
              <a:t>PCA measures variance, so it’s is sensitive to the scale, if in different units</a:t>
            </a:r>
            <a:endParaRPr sz="900" dirty="0">
              <a:solidFill>
                <a:schemeClr val="dk1"/>
              </a:solidFill>
            </a:endParaRPr>
          </a:p>
          <a:p>
            <a:pPr marL="457200" lvl="0" indent="-285750" algn="l" rtl="0">
              <a:lnSpc>
                <a:spcPct val="115000"/>
              </a:lnSpc>
              <a:spcBef>
                <a:spcPts val="0"/>
              </a:spcBef>
              <a:spcAft>
                <a:spcPts val="0"/>
              </a:spcAft>
              <a:buClr>
                <a:schemeClr val="dk1"/>
              </a:buClr>
              <a:buSzPts val="900"/>
              <a:buChar char="●"/>
            </a:pPr>
            <a:r>
              <a:rPr lang="en" sz="900" dirty="0">
                <a:solidFill>
                  <a:schemeClr val="dk1"/>
                </a:solidFill>
              </a:rPr>
              <a:t>Cases when scaling is </a:t>
            </a:r>
            <a:r>
              <a:rPr lang="en" sz="900" b="1" dirty="0">
                <a:solidFill>
                  <a:schemeClr val="dk1"/>
                </a:solidFill>
              </a:rPr>
              <a:t>unnecessary</a:t>
            </a:r>
            <a:endParaRPr sz="900" b="1" dirty="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dirty="0">
                <a:solidFill>
                  <a:schemeClr val="dk1"/>
                </a:solidFill>
              </a:rPr>
              <a:t>Decision trees </a:t>
            </a:r>
            <a:endParaRPr sz="900" dirty="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dirty="0">
                <a:solidFill>
                  <a:schemeClr val="dk1"/>
                </a:solidFill>
              </a:rPr>
              <a:t>When the scale conveys something important relative to other features</a:t>
            </a:r>
            <a:endParaRPr sz="900" dirty="0">
              <a:solidFill>
                <a:schemeClr val="dk1"/>
              </a:solidFill>
            </a:endParaRPr>
          </a:p>
        </p:txBody>
      </p:sp>
      <p:sp>
        <p:nvSpPr>
          <p:cNvPr id="470" name="Google Shape;470;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grpSp>
        <p:nvGrpSpPr>
          <p:cNvPr id="471" name="Google Shape;471;p47"/>
          <p:cNvGrpSpPr/>
          <p:nvPr/>
        </p:nvGrpSpPr>
        <p:grpSpPr>
          <a:xfrm>
            <a:off x="6974925" y="214126"/>
            <a:ext cx="2169075" cy="790499"/>
            <a:chOff x="6898425" y="766251"/>
            <a:chExt cx="2169075" cy="790499"/>
          </a:xfrm>
        </p:grpSpPr>
        <p:pic>
          <p:nvPicPr>
            <p:cNvPr id="472" name="Google Shape;472;p47"/>
            <p:cNvPicPr preferRelativeResize="0"/>
            <p:nvPr/>
          </p:nvPicPr>
          <p:blipFill>
            <a:blip r:embed="rId3">
              <a:alphaModFix/>
            </a:blip>
            <a:stretch>
              <a:fillRect/>
            </a:stretch>
          </p:blipFill>
          <p:spPr>
            <a:xfrm>
              <a:off x="6898425" y="766251"/>
              <a:ext cx="1783000" cy="393600"/>
            </a:xfrm>
            <a:prstGeom prst="rect">
              <a:avLst/>
            </a:prstGeom>
            <a:noFill/>
            <a:ln>
              <a:noFill/>
            </a:ln>
          </p:spPr>
        </p:pic>
        <p:pic>
          <p:nvPicPr>
            <p:cNvPr id="473" name="Google Shape;473;p47"/>
            <p:cNvPicPr preferRelativeResize="0"/>
            <p:nvPr/>
          </p:nvPicPr>
          <p:blipFill>
            <a:blip r:embed="rId4">
              <a:alphaModFix/>
            </a:blip>
            <a:stretch>
              <a:fillRect/>
            </a:stretch>
          </p:blipFill>
          <p:spPr>
            <a:xfrm>
              <a:off x="6898425" y="1159850"/>
              <a:ext cx="1190177" cy="393600"/>
            </a:xfrm>
            <a:prstGeom prst="rect">
              <a:avLst/>
            </a:prstGeom>
            <a:noFill/>
            <a:ln>
              <a:noFill/>
            </a:ln>
          </p:spPr>
        </p:pic>
        <p:sp>
          <p:nvSpPr>
            <p:cNvPr id="474" name="Google Shape;474;p47"/>
            <p:cNvSpPr txBox="1"/>
            <p:nvPr/>
          </p:nvSpPr>
          <p:spPr>
            <a:xfrm>
              <a:off x="8088600" y="1156550"/>
              <a:ext cx="97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b="1" i="1"/>
                <a:t>Feature Scaling for [a,b] and [0,1]</a:t>
              </a:r>
              <a:endParaRPr sz="700" b="1" i="1"/>
            </a:p>
          </p:txBody>
        </p:sp>
      </p:grpSp>
      <p:pic>
        <p:nvPicPr>
          <p:cNvPr id="475" name="Google Shape;475;p47"/>
          <p:cNvPicPr preferRelativeResize="0"/>
          <p:nvPr/>
        </p:nvPicPr>
        <p:blipFill>
          <a:blip r:embed="rId5">
            <a:alphaModFix/>
          </a:blip>
          <a:stretch>
            <a:fillRect/>
          </a:stretch>
        </p:blipFill>
        <p:spPr>
          <a:xfrm>
            <a:off x="6531450" y="1087250"/>
            <a:ext cx="2489701" cy="865525"/>
          </a:xfrm>
          <a:prstGeom prst="rect">
            <a:avLst/>
          </a:prstGeom>
          <a:noFill/>
          <a:ln>
            <a:noFill/>
          </a:ln>
        </p:spPr>
      </p:pic>
      <p:pic>
        <p:nvPicPr>
          <p:cNvPr id="476" name="Google Shape;476;p47"/>
          <p:cNvPicPr preferRelativeResize="0"/>
          <p:nvPr/>
        </p:nvPicPr>
        <p:blipFill>
          <a:blip r:embed="rId6">
            <a:alphaModFix/>
          </a:blip>
          <a:stretch>
            <a:fillRect/>
          </a:stretch>
        </p:blipFill>
        <p:spPr>
          <a:xfrm>
            <a:off x="7248802" y="1952775"/>
            <a:ext cx="1839425" cy="964550"/>
          </a:xfrm>
          <a:prstGeom prst="rect">
            <a:avLst/>
          </a:prstGeom>
          <a:noFill/>
          <a:ln>
            <a:noFill/>
          </a:ln>
        </p:spPr>
      </p:pic>
      <p:pic>
        <p:nvPicPr>
          <p:cNvPr id="477" name="Google Shape;477;p47"/>
          <p:cNvPicPr preferRelativeResize="0"/>
          <p:nvPr/>
        </p:nvPicPr>
        <p:blipFill>
          <a:blip r:embed="rId7">
            <a:alphaModFix/>
          </a:blip>
          <a:stretch>
            <a:fillRect/>
          </a:stretch>
        </p:blipFill>
        <p:spPr>
          <a:xfrm>
            <a:off x="6444000" y="3302205"/>
            <a:ext cx="2664601" cy="1126500"/>
          </a:xfrm>
          <a:prstGeom prst="rect">
            <a:avLst/>
          </a:prstGeom>
          <a:noFill/>
          <a:ln>
            <a:noFill/>
          </a:ln>
        </p:spPr>
      </p:pic>
      <p:pic>
        <p:nvPicPr>
          <p:cNvPr id="478" name="Google Shape;478;p47"/>
          <p:cNvPicPr preferRelativeResize="0"/>
          <p:nvPr/>
        </p:nvPicPr>
        <p:blipFill>
          <a:blip r:embed="rId8">
            <a:alphaModFix/>
          </a:blip>
          <a:stretch>
            <a:fillRect/>
          </a:stretch>
        </p:blipFill>
        <p:spPr>
          <a:xfrm>
            <a:off x="-11" y="4893148"/>
            <a:ext cx="265651" cy="250350"/>
          </a:xfrm>
          <a:prstGeom prst="rect">
            <a:avLst/>
          </a:prstGeom>
          <a:noFill/>
          <a:ln>
            <a:noFill/>
          </a:ln>
        </p:spPr>
      </p:pic>
      <p:sp>
        <p:nvSpPr>
          <p:cNvPr id="2" name="TextBox 1">
            <a:extLst>
              <a:ext uri="{FF2B5EF4-FFF2-40B4-BE49-F238E27FC236}">
                <a16:creationId xmlns:a16="http://schemas.microsoft.com/office/drawing/2014/main" id="{EE966E59-861D-790E-CAB6-768250F9EB1E}"/>
              </a:ext>
            </a:extLst>
          </p:cNvPr>
          <p:cNvSpPr txBox="1"/>
          <p:nvPr/>
        </p:nvSpPr>
        <p:spPr>
          <a:xfrm>
            <a:off x="8040813" y="4974916"/>
            <a:ext cx="1103187" cy="184666"/>
          </a:xfrm>
          <a:prstGeom prst="rect">
            <a:avLst/>
          </a:prstGeom>
          <a:noFill/>
        </p:spPr>
        <p:txBody>
          <a:bodyPr wrap="none" rtlCol="0">
            <a:spAutoFit/>
          </a:bodyPr>
          <a:lstStyle/>
          <a:p>
            <a:r>
              <a:rPr lang="en-US" sz="600" i="1" dirty="0"/>
              <a:t>Statistical Data Processing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9"/>
                                        </p:tgtEl>
                                        <p:attrNameLst>
                                          <p:attrName>style.visibility</p:attrName>
                                        </p:attrNameLst>
                                      </p:cBhvr>
                                      <p:to>
                                        <p:strVal val="visible"/>
                                      </p:to>
                                    </p:set>
                                    <p:animEffect transition="in" filter="fade">
                                      <p:cBhvr>
                                        <p:cTn id="7" dur="1000"/>
                                        <p:tgtEl>
                                          <p:spTgt spid="469"/>
                                        </p:tgtEl>
                                      </p:cBhvr>
                                    </p:animEffect>
                                  </p:childTnLst>
                                </p:cTn>
                              </p:par>
                              <p:par>
                                <p:cTn id="8" presetID="10" presetClass="entr" presetSubtype="0" fill="hold" nodeType="withEffect">
                                  <p:stCondLst>
                                    <p:cond delay="0"/>
                                  </p:stCondLst>
                                  <p:childTnLst>
                                    <p:set>
                                      <p:cBhvr>
                                        <p:cTn id="9" dur="1" fill="hold">
                                          <p:stCondLst>
                                            <p:cond delay="0"/>
                                          </p:stCondLst>
                                        </p:cTn>
                                        <p:tgtEl>
                                          <p:spTgt spid="470"/>
                                        </p:tgtEl>
                                        <p:attrNameLst>
                                          <p:attrName>style.visibility</p:attrName>
                                        </p:attrNameLst>
                                      </p:cBhvr>
                                      <p:to>
                                        <p:strVal val="visible"/>
                                      </p:to>
                                    </p:set>
                                    <p:animEffect transition="in" filter="fade">
                                      <p:cBhvr>
                                        <p:cTn id="10" dur="1000"/>
                                        <p:tgtEl>
                                          <p:spTgt spid="470"/>
                                        </p:tgtEl>
                                      </p:cBhvr>
                                    </p:animEffect>
                                  </p:childTnLst>
                                </p:cTn>
                              </p:par>
                              <p:par>
                                <p:cTn id="11" presetID="10" presetClass="entr" presetSubtype="0" fill="hold" nodeType="withEffect">
                                  <p:stCondLst>
                                    <p:cond delay="0"/>
                                  </p:stCondLst>
                                  <p:childTnLst>
                                    <p:set>
                                      <p:cBhvr>
                                        <p:cTn id="12" dur="1" fill="hold">
                                          <p:stCondLst>
                                            <p:cond delay="0"/>
                                          </p:stCondLst>
                                        </p:cTn>
                                        <p:tgtEl>
                                          <p:spTgt spid="471"/>
                                        </p:tgtEl>
                                        <p:attrNameLst>
                                          <p:attrName>style.visibility</p:attrName>
                                        </p:attrNameLst>
                                      </p:cBhvr>
                                      <p:to>
                                        <p:strVal val="visible"/>
                                      </p:to>
                                    </p:set>
                                    <p:animEffect transition="in" filter="fade">
                                      <p:cBhvr>
                                        <p:cTn id="13" dur="1000"/>
                                        <p:tgtEl>
                                          <p:spTgt spid="471"/>
                                        </p:tgtEl>
                                      </p:cBhvr>
                                    </p:animEffect>
                                  </p:childTnLst>
                                </p:cTn>
                              </p:par>
                              <p:par>
                                <p:cTn id="14" presetID="10" presetClass="entr" presetSubtype="0" fill="hold" nodeType="withEffect">
                                  <p:stCondLst>
                                    <p:cond delay="0"/>
                                  </p:stCondLst>
                                  <p:childTnLst>
                                    <p:set>
                                      <p:cBhvr>
                                        <p:cTn id="15" dur="1" fill="hold">
                                          <p:stCondLst>
                                            <p:cond delay="0"/>
                                          </p:stCondLst>
                                        </p:cTn>
                                        <p:tgtEl>
                                          <p:spTgt spid="475"/>
                                        </p:tgtEl>
                                        <p:attrNameLst>
                                          <p:attrName>style.visibility</p:attrName>
                                        </p:attrNameLst>
                                      </p:cBhvr>
                                      <p:to>
                                        <p:strVal val="visible"/>
                                      </p:to>
                                    </p:set>
                                    <p:animEffect transition="in" filter="fade">
                                      <p:cBhvr>
                                        <p:cTn id="16" dur="1000"/>
                                        <p:tgtEl>
                                          <p:spTgt spid="475"/>
                                        </p:tgtEl>
                                      </p:cBhvr>
                                    </p:animEffect>
                                  </p:childTnLst>
                                </p:cTn>
                              </p:par>
                              <p:par>
                                <p:cTn id="17" presetID="10" presetClass="entr" presetSubtype="0" fill="hold" nodeType="withEffect">
                                  <p:stCondLst>
                                    <p:cond delay="0"/>
                                  </p:stCondLst>
                                  <p:childTnLst>
                                    <p:set>
                                      <p:cBhvr>
                                        <p:cTn id="18" dur="1" fill="hold">
                                          <p:stCondLst>
                                            <p:cond delay="0"/>
                                          </p:stCondLst>
                                        </p:cTn>
                                        <p:tgtEl>
                                          <p:spTgt spid="476"/>
                                        </p:tgtEl>
                                        <p:attrNameLst>
                                          <p:attrName>style.visibility</p:attrName>
                                        </p:attrNameLst>
                                      </p:cBhvr>
                                      <p:to>
                                        <p:strVal val="visible"/>
                                      </p:to>
                                    </p:set>
                                    <p:animEffect transition="in" filter="fade">
                                      <p:cBhvr>
                                        <p:cTn id="19" dur="1000"/>
                                        <p:tgtEl>
                                          <p:spTgt spid="476"/>
                                        </p:tgtEl>
                                      </p:cBhvr>
                                    </p:animEffect>
                                  </p:childTnLst>
                                </p:cTn>
                              </p:par>
                              <p:par>
                                <p:cTn id="20" presetID="10" presetClass="entr" presetSubtype="0" fill="hold" nodeType="withEffect">
                                  <p:stCondLst>
                                    <p:cond delay="0"/>
                                  </p:stCondLst>
                                  <p:childTnLst>
                                    <p:set>
                                      <p:cBhvr>
                                        <p:cTn id="21" dur="1" fill="hold">
                                          <p:stCondLst>
                                            <p:cond delay="0"/>
                                          </p:stCondLst>
                                        </p:cTn>
                                        <p:tgtEl>
                                          <p:spTgt spid="477"/>
                                        </p:tgtEl>
                                        <p:attrNameLst>
                                          <p:attrName>style.visibility</p:attrName>
                                        </p:attrNameLst>
                                      </p:cBhvr>
                                      <p:to>
                                        <p:strVal val="visible"/>
                                      </p:to>
                                    </p:set>
                                    <p:animEffect transition="in" filter="fade">
                                      <p:cBhvr>
                                        <p:cTn id="22" dur="1000"/>
                                        <p:tgtEl>
                                          <p:spTgt spid="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8"/>
          <p:cNvSpPr txBox="1"/>
          <p:nvPr/>
        </p:nvSpPr>
        <p:spPr>
          <a:xfrm>
            <a:off x="-56613" y="-115297"/>
            <a:ext cx="8997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u="sng"/>
              <a:t>Explain what PCA does, its steps and their first principles, what it’s used for, and some pitfalls/relevant issues.</a:t>
            </a:r>
            <a:endParaRPr sz="1100" b="1" u="sng"/>
          </a:p>
        </p:txBody>
      </p:sp>
      <p:sp>
        <p:nvSpPr>
          <p:cNvPr id="484" name="Google Shape;484;p48"/>
          <p:cNvSpPr txBox="1"/>
          <p:nvPr/>
        </p:nvSpPr>
        <p:spPr>
          <a:xfrm>
            <a:off x="-244125" y="143925"/>
            <a:ext cx="9454200" cy="2998500"/>
          </a:xfrm>
          <a:prstGeom prst="rect">
            <a:avLst/>
          </a:prstGeom>
          <a:noFill/>
          <a:ln>
            <a:noFill/>
          </a:ln>
        </p:spPr>
        <p:txBody>
          <a:bodyPr spcFirstLastPara="1" wrap="square" lIns="91425" tIns="91425" rIns="91425" bIns="91425" anchor="t" anchorCtr="0">
            <a:spAutoFit/>
          </a:bodyPr>
          <a:lstStyle/>
          <a:p>
            <a:pPr marL="457200" lvl="0" indent="-279400" algn="l" rtl="0">
              <a:lnSpc>
                <a:spcPct val="115000"/>
              </a:lnSpc>
              <a:spcBef>
                <a:spcPts val="1000"/>
              </a:spcBef>
              <a:spcAft>
                <a:spcPts val="0"/>
              </a:spcAft>
              <a:buSzPts val="800"/>
              <a:buChar char="●"/>
            </a:pPr>
            <a:r>
              <a:rPr lang="en" sz="800"/>
              <a:t>PCA on a dataset gives an set of </a:t>
            </a:r>
            <a:r>
              <a:rPr lang="en" sz="800" b="1"/>
              <a:t>orthogonal vectors</a:t>
            </a:r>
            <a:r>
              <a:rPr lang="en" sz="800"/>
              <a:t> defining an orthogonal transformation (ie, “</a:t>
            </a:r>
            <a:r>
              <a:rPr lang="en" sz="800" b="1"/>
              <a:t>rotation</a:t>
            </a:r>
            <a:r>
              <a:rPr lang="en" sz="800"/>
              <a:t>”) that </a:t>
            </a:r>
            <a:r>
              <a:rPr lang="en" sz="800" b="1"/>
              <a:t>transforms the data</a:t>
            </a:r>
            <a:r>
              <a:rPr lang="en" sz="800"/>
              <a:t> such that scalar projecting the data onto the first axis of the transformation yields the greatest variance of any direction, projection onto the second axis yields the second greatest variance, etc.</a:t>
            </a:r>
            <a:endParaRPr sz="800"/>
          </a:p>
          <a:p>
            <a:pPr marL="457200" lvl="0" indent="-279400" algn="l" rtl="0">
              <a:lnSpc>
                <a:spcPct val="115000"/>
              </a:lnSpc>
              <a:spcBef>
                <a:spcPts val="0"/>
              </a:spcBef>
              <a:spcAft>
                <a:spcPts val="0"/>
              </a:spcAft>
              <a:buSzPts val="800"/>
              <a:buChar char="●"/>
            </a:pPr>
            <a:r>
              <a:rPr lang="en" sz="800"/>
              <a:t>Using the set of axes (ie, “principal components”) that PCA provides:</a:t>
            </a:r>
            <a:endParaRPr sz="800"/>
          </a:p>
          <a:p>
            <a:pPr marL="914400" lvl="1" indent="-279400" algn="l" rtl="0">
              <a:lnSpc>
                <a:spcPct val="115000"/>
              </a:lnSpc>
              <a:spcBef>
                <a:spcPts val="0"/>
              </a:spcBef>
              <a:spcAft>
                <a:spcPts val="0"/>
              </a:spcAft>
              <a:buSzPts val="800"/>
              <a:buChar char="○"/>
            </a:pPr>
            <a:r>
              <a:rPr lang="en" sz="800"/>
              <a:t>The transformed dataset undergoes a change of basis, which renders the points </a:t>
            </a:r>
            <a:r>
              <a:rPr lang="en" sz="800" b="1"/>
              <a:t>uncorrelated</a:t>
            </a:r>
            <a:endParaRPr sz="800" b="1"/>
          </a:p>
          <a:p>
            <a:pPr marL="1371600" lvl="2" indent="-279400" algn="l" rtl="0">
              <a:lnSpc>
                <a:spcPct val="115000"/>
              </a:lnSpc>
              <a:spcBef>
                <a:spcPts val="0"/>
              </a:spcBef>
              <a:spcAft>
                <a:spcPts val="0"/>
              </a:spcAft>
              <a:buSzPts val="800"/>
              <a:buChar char="■"/>
            </a:pPr>
            <a:r>
              <a:rPr lang="en" sz="800"/>
              <a:t>It can further be </a:t>
            </a:r>
            <a:r>
              <a:rPr lang="en" sz="800" b="1"/>
              <a:t>whitened </a:t>
            </a:r>
            <a:r>
              <a:rPr lang="en" sz="800"/>
              <a:t>by by dividing each data point’s dimension by that dimension’s standard deviation. Then, the result is not only uncorrelated, but has </a:t>
            </a:r>
            <a:r>
              <a:rPr lang="en" sz="800" b="1"/>
              <a:t>identity covariance</a:t>
            </a:r>
            <a:r>
              <a:rPr lang="en" sz="800"/>
              <a:t>.</a:t>
            </a:r>
            <a:endParaRPr sz="800"/>
          </a:p>
          <a:p>
            <a:pPr marL="914400" lvl="1" indent="-279400" algn="l" rtl="0">
              <a:lnSpc>
                <a:spcPct val="115000"/>
              </a:lnSpc>
              <a:spcBef>
                <a:spcPts val="0"/>
              </a:spcBef>
              <a:spcAft>
                <a:spcPts val="0"/>
              </a:spcAft>
              <a:buSzPts val="800"/>
              <a:buChar char="○"/>
            </a:pPr>
            <a:r>
              <a:rPr lang="en" sz="800"/>
              <a:t>You can choose to only project the data to a few of the principal components, which allows for dimensionality reduction</a:t>
            </a:r>
            <a:endParaRPr sz="800"/>
          </a:p>
          <a:p>
            <a:pPr marL="457200" lvl="0" indent="-279400" algn="l" rtl="0">
              <a:lnSpc>
                <a:spcPct val="115000"/>
              </a:lnSpc>
              <a:spcBef>
                <a:spcPts val="0"/>
              </a:spcBef>
              <a:spcAft>
                <a:spcPts val="0"/>
              </a:spcAft>
              <a:buSzPts val="800"/>
              <a:buChar char="●"/>
            </a:pPr>
            <a:r>
              <a:rPr lang="en" sz="800"/>
              <a:t>At a high level, the steps are:</a:t>
            </a:r>
            <a:endParaRPr sz="800"/>
          </a:p>
          <a:p>
            <a:pPr marL="914400" lvl="1" indent="-279400" algn="l" rtl="0">
              <a:lnSpc>
                <a:spcPct val="115000"/>
              </a:lnSpc>
              <a:spcBef>
                <a:spcPts val="0"/>
              </a:spcBef>
              <a:spcAft>
                <a:spcPts val="0"/>
              </a:spcAft>
              <a:buSzPts val="800"/>
              <a:buChar char="○"/>
            </a:pPr>
            <a:r>
              <a:rPr lang="en" sz="800"/>
              <a:t>Center the dataset</a:t>
            </a:r>
            <a:endParaRPr sz="800"/>
          </a:p>
          <a:p>
            <a:pPr marL="914400" lvl="1" indent="-279400" algn="l" rtl="0">
              <a:lnSpc>
                <a:spcPct val="115000"/>
              </a:lnSpc>
              <a:spcBef>
                <a:spcPts val="0"/>
              </a:spcBef>
              <a:spcAft>
                <a:spcPts val="0"/>
              </a:spcAft>
              <a:buSzPts val="800"/>
              <a:buChar char="○"/>
            </a:pPr>
            <a:r>
              <a:rPr lang="en" sz="800"/>
              <a:t>If features are of different units, standardize the data since PCA is sensitive to different ranges and variance</a:t>
            </a:r>
            <a:endParaRPr sz="800"/>
          </a:p>
          <a:p>
            <a:pPr marL="1371600" lvl="2" indent="-279400" algn="l" rtl="0">
              <a:lnSpc>
                <a:spcPct val="115000"/>
              </a:lnSpc>
              <a:spcBef>
                <a:spcPts val="0"/>
              </a:spcBef>
              <a:spcAft>
                <a:spcPts val="0"/>
              </a:spcAft>
              <a:buSzPts val="800"/>
              <a:buChar char="■"/>
            </a:pPr>
            <a:r>
              <a:rPr lang="en" sz="800"/>
              <a:t>Gets insights of non-axis aligned covariance, beyond an ordering of the variables by their dimension-based variance</a:t>
            </a:r>
            <a:endParaRPr sz="800"/>
          </a:p>
          <a:p>
            <a:pPr marL="1371600" lvl="2" indent="-279400" algn="l" rtl="0">
              <a:lnSpc>
                <a:spcPct val="115000"/>
              </a:lnSpc>
              <a:spcBef>
                <a:spcPts val="0"/>
              </a:spcBef>
              <a:spcAft>
                <a:spcPts val="0"/>
              </a:spcAft>
              <a:buSzPts val="800"/>
              <a:buChar char="■"/>
            </a:pPr>
            <a:r>
              <a:rPr lang="en" sz="800"/>
              <a:t>Intuitively, results should be same if you change from inches to cm and pounds to kg, etc</a:t>
            </a:r>
            <a:endParaRPr sz="800"/>
          </a:p>
          <a:p>
            <a:pPr marL="914400" lvl="1" indent="-279400" algn="l" rtl="0">
              <a:lnSpc>
                <a:spcPct val="115000"/>
              </a:lnSpc>
              <a:spcBef>
                <a:spcPts val="0"/>
              </a:spcBef>
              <a:spcAft>
                <a:spcPts val="0"/>
              </a:spcAft>
              <a:buSzPts val="800"/>
              <a:buChar char="○"/>
            </a:pPr>
            <a:r>
              <a:rPr lang="en" sz="800"/>
              <a:t>Compute the covariance matrix, and eigendecompose it so we have its eigenvectors (directions of greatest variance) and eigenvalues (magnitude of the variance)</a:t>
            </a:r>
            <a:endParaRPr sz="800"/>
          </a:p>
          <a:p>
            <a:pPr marL="914400" lvl="1" indent="-279400" algn="l" rtl="0">
              <a:lnSpc>
                <a:spcPct val="115000"/>
              </a:lnSpc>
              <a:spcBef>
                <a:spcPts val="0"/>
              </a:spcBef>
              <a:spcAft>
                <a:spcPts val="0"/>
              </a:spcAft>
              <a:buSzPts val="800"/>
              <a:buChar char="○"/>
            </a:pPr>
            <a:r>
              <a:rPr lang="en" sz="800"/>
              <a:t>Perform a change of basis using the top k eigenvectors (resulting in a nxk eigenvector matrix), to “rotate” the data points to be axes-alined and uncorrelated</a:t>
            </a:r>
            <a:endParaRPr sz="800"/>
          </a:p>
          <a:p>
            <a:pPr marL="1371600" lvl="2" indent="-279400" algn="l" rtl="0">
              <a:lnSpc>
                <a:spcPct val="115000"/>
              </a:lnSpc>
              <a:spcBef>
                <a:spcPts val="0"/>
              </a:spcBef>
              <a:spcAft>
                <a:spcPts val="0"/>
              </a:spcAft>
              <a:buSzPts val="800"/>
              <a:buChar char="■"/>
            </a:pPr>
            <a:r>
              <a:rPr lang="en" sz="800"/>
              <a:t>The dimensions not in the top k are “dropped”/ignored</a:t>
            </a:r>
            <a:endParaRPr sz="800"/>
          </a:p>
          <a:p>
            <a:pPr marL="914400" lvl="1" indent="-279400" algn="l" rtl="0">
              <a:lnSpc>
                <a:spcPct val="115000"/>
              </a:lnSpc>
              <a:spcBef>
                <a:spcPts val="0"/>
              </a:spcBef>
              <a:spcAft>
                <a:spcPts val="0"/>
              </a:spcAft>
              <a:buSzPts val="800"/>
              <a:buChar char="○"/>
            </a:pPr>
            <a:r>
              <a:rPr lang="en" sz="800"/>
              <a:t>You can also whiten it by (ie, multiplying with the covariance matrix to the -½ power)</a:t>
            </a:r>
            <a:endParaRPr sz="800"/>
          </a:p>
          <a:p>
            <a:pPr marL="457200" lvl="0" indent="-279400" algn="l" rtl="0">
              <a:lnSpc>
                <a:spcPct val="115000"/>
              </a:lnSpc>
              <a:spcBef>
                <a:spcPts val="0"/>
              </a:spcBef>
              <a:spcAft>
                <a:spcPts val="0"/>
              </a:spcAft>
              <a:buSzPts val="800"/>
              <a:buChar char="●"/>
            </a:pPr>
            <a:r>
              <a:rPr lang="en" sz="800"/>
              <a:t>It’s nontrivial to decide how many principal components to keep; a heuristic is to plot r_k and pick a k such that sufficient variability is explained</a:t>
            </a:r>
            <a:endParaRPr sz="800"/>
          </a:p>
          <a:p>
            <a:pPr marL="457200" lvl="0" indent="-279400" algn="l" rtl="0">
              <a:lnSpc>
                <a:spcPct val="115000"/>
              </a:lnSpc>
              <a:spcBef>
                <a:spcPts val="0"/>
              </a:spcBef>
              <a:spcAft>
                <a:spcPts val="0"/>
              </a:spcAft>
              <a:buSzPts val="800"/>
              <a:buChar char="●"/>
            </a:pPr>
            <a:r>
              <a:rPr lang="en" sz="800"/>
              <a:t>One assumption is that the most discriminative information is captured by the largest variance in the feature space. However, there are cases where the discriminative information actually resides in the directions of the smallest variance, such that PCA could greatly hurt classification performance. LDA avoids this. </a:t>
            </a:r>
            <a:endParaRPr sz="800"/>
          </a:p>
          <a:p>
            <a:pPr marL="457200" lvl="0" indent="-279400" algn="l" rtl="0">
              <a:lnSpc>
                <a:spcPct val="115000"/>
              </a:lnSpc>
              <a:spcBef>
                <a:spcPts val="0"/>
              </a:spcBef>
              <a:spcAft>
                <a:spcPts val="0"/>
              </a:spcAft>
              <a:buSzPts val="800"/>
              <a:buChar char="●"/>
            </a:pPr>
            <a:r>
              <a:rPr lang="en" sz="800"/>
              <a:t>Theoretically, PCA is derived from trying to find directions which maximize the variance after projection. It turns out that eigenvectors solve this optimization problem.</a:t>
            </a:r>
            <a:endParaRPr sz="800"/>
          </a:p>
        </p:txBody>
      </p:sp>
      <p:sp>
        <p:nvSpPr>
          <p:cNvPr id="485" name="Google Shape;485;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pic>
        <p:nvPicPr>
          <p:cNvPr id="486" name="Google Shape;486;p48"/>
          <p:cNvPicPr preferRelativeResize="0"/>
          <p:nvPr/>
        </p:nvPicPr>
        <p:blipFill>
          <a:blip r:embed="rId3">
            <a:alphaModFix/>
          </a:blip>
          <a:stretch>
            <a:fillRect/>
          </a:stretch>
        </p:blipFill>
        <p:spPr>
          <a:xfrm>
            <a:off x="7993738" y="4148088"/>
            <a:ext cx="746575" cy="343747"/>
          </a:xfrm>
          <a:prstGeom prst="rect">
            <a:avLst/>
          </a:prstGeom>
          <a:noFill/>
          <a:ln>
            <a:noFill/>
          </a:ln>
        </p:spPr>
      </p:pic>
      <p:pic>
        <p:nvPicPr>
          <p:cNvPr id="487" name="Google Shape;487;p48"/>
          <p:cNvPicPr preferRelativeResize="0"/>
          <p:nvPr/>
        </p:nvPicPr>
        <p:blipFill>
          <a:blip r:embed="rId4">
            <a:alphaModFix/>
          </a:blip>
          <a:stretch>
            <a:fillRect/>
          </a:stretch>
        </p:blipFill>
        <p:spPr>
          <a:xfrm>
            <a:off x="0" y="3395875"/>
            <a:ext cx="1235496" cy="991318"/>
          </a:xfrm>
          <a:prstGeom prst="rect">
            <a:avLst/>
          </a:prstGeom>
          <a:noFill/>
          <a:ln>
            <a:noFill/>
          </a:ln>
        </p:spPr>
      </p:pic>
      <p:pic>
        <p:nvPicPr>
          <p:cNvPr id="488" name="Google Shape;488;p48"/>
          <p:cNvPicPr preferRelativeResize="0"/>
          <p:nvPr/>
        </p:nvPicPr>
        <p:blipFill>
          <a:blip r:embed="rId5">
            <a:alphaModFix/>
          </a:blip>
          <a:stretch>
            <a:fillRect/>
          </a:stretch>
        </p:blipFill>
        <p:spPr>
          <a:xfrm>
            <a:off x="1327190" y="3395880"/>
            <a:ext cx="1292660" cy="808844"/>
          </a:xfrm>
          <a:prstGeom prst="rect">
            <a:avLst/>
          </a:prstGeom>
          <a:noFill/>
          <a:ln>
            <a:noFill/>
          </a:ln>
        </p:spPr>
      </p:pic>
      <p:pic>
        <p:nvPicPr>
          <p:cNvPr id="489" name="Google Shape;489;p48"/>
          <p:cNvPicPr preferRelativeResize="0"/>
          <p:nvPr/>
        </p:nvPicPr>
        <p:blipFill>
          <a:blip r:embed="rId6">
            <a:alphaModFix/>
          </a:blip>
          <a:stretch>
            <a:fillRect/>
          </a:stretch>
        </p:blipFill>
        <p:spPr>
          <a:xfrm>
            <a:off x="202390" y="4271733"/>
            <a:ext cx="1033094" cy="871767"/>
          </a:xfrm>
          <a:prstGeom prst="rect">
            <a:avLst/>
          </a:prstGeom>
          <a:noFill/>
          <a:ln>
            <a:noFill/>
          </a:ln>
        </p:spPr>
      </p:pic>
      <p:pic>
        <p:nvPicPr>
          <p:cNvPr id="490" name="Google Shape;490;p48"/>
          <p:cNvPicPr preferRelativeResize="0"/>
          <p:nvPr/>
        </p:nvPicPr>
        <p:blipFill>
          <a:blip r:embed="rId7">
            <a:alphaModFix/>
          </a:blip>
          <a:stretch>
            <a:fillRect/>
          </a:stretch>
        </p:blipFill>
        <p:spPr>
          <a:xfrm>
            <a:off x="1355765" y="4387201"/>
            <a:ext cx="1235500" cy="719883"/>
          </a:xfrm>
          <a:prstGeom prst="rect">
            <a:avLst/>
          </a:prstGeom>
          <a:noFill/>
          <a:ln>
            <a:noFill/>
          </a:ln>
        </p:spPr>
      </p:pic>
      <p:sp>
        <p:nvSpPr>
          <p:cNvPr id="491" name="Google Shape;491;p48"/>
          <p:cNvSpPr txBox="1"/>
          <p:nvPr/>
        </p:nvSpPr>
        <p:spPr>
          <a:xfrm>
            <a:off x="2711550" y="4080688"/>
            <a:ext cx="1174500" cy="93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b="1" i="1"/>
              <a:t>Clockwise from upper left: points with eigenvectors plotted, decorrelated points, whitened points, projects projected to 2D</a:t>
            </a:r>
            <a:endParaRPr sz="700" b="1" i="1"/>
          </a:p>
        </p:txBody>
      </p:sp>
      <p:pic>
        <p:nvPicPr>
          <p:cNvPr id="492" name="Google Shape;492;p48"/>
          <p:cNvPicPr preferRelativeResize="0"/>
          <p:nvPr/>
        </p:nvPicPr>
        <p:blipFill>
          <a:blip r:embed="rId8">
            <a:alphaModFix/>
          </a:blip>
          <a:stretch>
            <a:fillRect/>
          </a:stretch>
        </p:blipFill>
        <p:spPr>
          <a:xfrm>
            <a:off x="4060250" y="3392090"/>
            <a:ext cx="2399050" cy="791994"/>
          </a:xfrm>
          <a:prstGeom prst="rect">
            <a:avLst/>
          </a:prstGeom>
          <a:noFill/>
          <a:ln>
            <a:noFill/>
          </a:ln>
        </p:spPr>
      </p:pic>
      <p:pic>
        <p:nvPicPr>
          <p:cNvPr id="493" name="Google Shape;493;p48"/>
          <p:cNvPicPr preferRelativeResize="0"/>
          <p:nvPr/>
        </p:nvPicPr>
        <p:blipFill>
          <a:blip r:embed="rId9">
            <a:alphaModFix/>
          </a:blip>
          <a:stretch>
            <a:fillRect/>
          </a:stretch>
        </p:blipFill>
        <p:spPr>
          <a:xfrm>
            <a:off x="4075629" y="4234074"/>
            <a:ext cx="2368293" cy="822751"/>
          </a:xfrm>
          <a:prstGeom prst="rect">
            <a:avLst/>
          </a:prstGeom>
          <a:noFill/>
          <a:ln>
            <a:noFill/>
          </a:ln>
        </p:spPr>
      </p:pic>
      <p:sp>
        <p:nvSpPr>
          <p:cNvPr id="494" name="Google Shape;494;p48"/>
          <p:cNvSpPr txBox="1"/>
          <p:nvPr/>
        </p:nvSpPr>
        <p:spPr>
          <a:xfrm>
            <a:off x="6566025" y="4026575"/>
            <a:ext cx="1174500" cy="93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b="1" i="1"/>
              <a:t>Top: Direction with most variance is discriminative</a:t>
            </a:r>
            <a:endParaRPr sz="700" b="1" i="1"/>
          </a:p>
          <a:p>
            <a:pPr marL="0" lvl="0" indent="0" algn="l" rtl="0">
              <a:spcBef>
                <a:spcPts val="0"/>
              </a:spcBef>
              <a:spcAft>
                <a:spcPts val="0"/>
              </a:spcAft>
              <a:buNone/>
            </a:pPr>
            <a:endParaRPr sz="700" b="1" i="1"/>
          </a:p>
          <a:p>
            <a:pPr marL="0" lvl="0" indent="0" algn="l" rtl="0">
              <a:spcBef>
                <a:spcPts val="0"/>
              </a:spcBef>
              <a:spcAft>
                <a:spcPts val="0"/>
              </a:spcAft>
              <a:buNone/>
            </a:pPr>
            <a:r>
              <a:rPr lang="en" sz="700" b="1" i="1"/>
              <a:t>Bottom: Dimension with least variance is discriminative</a:t>
            </a:r>
            <a:endParaRPr sz="700" b="1" i="1"/>
          </a:p>
        </p:txBody>
      </p:sp>
      <p:pic>
        <p:nvPicPr>
          <p:cNvPr id="495" name="Google Shape;495;p48"/>
          <p:cNvPicPr preferRelativeResize="0"/>
          <p:nvPr/>
        </p:nvPicPr>
        <p:blipFill>
          <a:blip r:embed="rId10">
            <a:alphaModFix/>
          </a:blip>
          <a:stretch>
            <a:fillRect/>
          </a:stretch>
        </p:blipFill>
        <p:spPr>
          <a:xfrm>
            <a:off x="-11" y="4893148"/>
            <a:ext cx="265651" cy="250350"/>
          </a:xfrm>
          <a:prstGeom prst="rect">
            <a:avLst/>
          </a:prstGeom>
          <a:noFill/>
          <a:ln>
            <a:noFill/>
          </a:ln>
        </p:spPr>
      </p:pic>
      <p:sp>
        <p:nvSpPr>
          <p:cNvPr id="2" name="TextBox 1">
            <a:extLst>
              <a:ext uri="{FF2B5EF4-FFF2-40B4-BE49-F238E27FC236}">
                <a16:creationId xmlns:a16="http://schemas.microsoft.com/office/drawing/2014/main" id="{3B256E1E-81BA-4E1A-B6A3-88BB1B92DD5C}"/>
              </a:ext>
            </a:extLst>
          </p:cNvPr>
          <p:cNvSpPr txBox="1"/>
          <p:nvPr/>
        </p:nvSpPr>
        <p:spPr>
          <a:xfrm>
            <a:off x="8040813" y="4974916"/>
            <a:ext cx="1103187" cy="184666"/>
          </a:xfrm>
          <a:prstGeom prst="rect">
            <a:avLst/>
          </a:prstGeom>
          <a:noFill/>
        </p:spPr>
        <p:txBody>
          <a:bodyPr wrap="none" rtlCol="0">
            <a:spAutoFit/>
          </a:bodyPr>
          <a:lstStyle/>
          <a:p>
            <a:r>
              <a:rPr lang="en-US" sz="600" i="1" dirty="0"/>
              <a:t>Statistical Data Processing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4"/>
                                        </p:tgtEl>
                                        <p:attrNameLst>
                                          <p:attrName>style.visibility</p:attrName>
                                        </p:attrNameLst>
                                      </p:cBhvr>
                                      <p:to>
                                        <p:strVal val="visible"/>
                                      </p:to>
                                    </p:set>
                                    <p:animEffect transition="in" filter="fade">
                                      <p:cBhvr>
                                        <p:cTn id="7" dur="1000"/>
                                        <p:tgtEl>
                                          <p:spTgt spid="484"/>
                                        </p:tgtEl>
                                      </p:cBhvr>
                                    </p:animEffect>
                                  </p:childTnLst>
                                </p:cTn>
                              </p:par>
                              <p:par>
                                <p:cTn id="8" presetID="10" presetClass="entr" presetSubtype="0" fill="hold" nodeType="withEffect">
                                  <p:stCondLst>
                                    <p:cond delay="0"/>
                                  </p:stCondLst>
                                  <p:childTnLst>
                                    <p:set>
                                      <p:cBhvr>
                                        <p:cTn id="9" dur="1" fill="hold">
                                          <p:stCondLst>
                                            <p:cond delay="0"/>
                                          </p:stCondLst>
                                        </p:cTn>
                                        <p:tgtEl>
                                          <p:spTgt spid="485"/>
                                        </p:tgtEl>
                                        <p:attrNameLst>
                                          <p:attrName>style.visibility</p:attrName>
                                        </p:attrNameLst>
                                      </p:cBhvr>
                                      <p:to>
                                        <p:strVal val="visible"/>
                                      </p:to>
                                    </p:set>
                                    <p:animEffect transition="in" filter="fade">
                                      <p:cBhvr>
                                        <p:cTn id="10" dur="1000"/>
                                        <p:tgtEl>
                                          <p:spTgt spid="485"/>
                                        </p:tgtEl>
                                      </p:cBhvr>
                                    </p:animEffect>
                                  </p:childTnLst>
                                </p:cTn>
                              </p:par>
                              <p:par>
                                <p:cTn id="11" presetID="10" presetClass="entr" presetSubtype="0" fill="hold" nodeType="withEffect">
                                  <p:stCondLst>
                                    <p:cond delay="0"/>
                                  </p:stCondLst>
                                  <p:childTnLst>
                                    <p:set>
                                      <p:cBhvr>
                                        <p:cTn id="12" dur="1" fill="hold">
                                          <p:stCondLst>
                                            <p:cond delay="0"/>
                                          </p:stCondLst>
                                        </p:cTn>
                                        <p:tgtEl>
                                          <p:spTgt spid="486"/>
                                        </p:tgtEl>
                                        <p:attrNameLst>
                                          <p:attrName>style.visibility</p:attrName>
                                        </p:attrNameLst>
                                      </p:cBhvr>
                                      <p:to>
                                        <p:strVal val="visible"/>
                                      </p:to>
                                    </p:set>
                                    <p:animEffect transition="in" filter="fade">
                                      <p:cBhvr>
                                        <p:cTn id="13" dur="1000"/>
                                        <p:tgtEl>
                                          <p:spTgt spid="486"/>
                                        </p:tgtEl>
                                      </p:cBhvr>
                                    </p:animEffect>
                                  </p:childTnLst>
                                </p:cTn>
                              </p:par>
                              <p:par>
                                <p:cTn id="14" presetID="10" presetClass="entr" presetSubtype="0" fill="hold" nodeType="withEffect">
                                  <p:stCondLst>
                                    <p:cond delay="0"/>
                                  </p:stCondLst>
                                  <p:childTnLst>
                                    <p:set>
                                      <p:cBhvr>
                                        <p:cTn id="15" dur="1" fill="hold">
                                          <p:stCondLst>
                                            <p:cond delay="0"/>
                                          </p:stCondLst>
                                        </p:cTn>
                                        <p:tgtEl>
                                          <p:spTgt spid="487"/>
                                        </p:tgtEl>
                                        <p:attrNameLst>
                                          <p:attrName>style.visibility</p:attrName>
                                        </p:attrNameLst>
                                      </p:cBhvr>
                                      <p:to>
                                        <p:strVal val="visible"/>
                                      </p:to>
                                    </p:set>
                                    <p:animEffect transition="in" filter="fade">
                                      <p:cBhvr>
                                        <p:cTn id="16" dur="1000"/>
                                        <p:tgtEl>
                                          <p:spTgt spid="487"/>
                                        </p:tgtEl>
                                      </p:cBhvr>
                                    </p:animEffect>
                                  </p:childTnLst>
                                </p:cTn>
                              </p:par>
                              <p:par>
                                <p:cTn id="17" presetID="10" presetClass="entr" presetSubtype="0" fill="hold" nodeType="withEffect">
                                  <p:stCondLst>
                                    <p:cond delay="0"/>
                                  </p:stCondLst>
                                  <p:childTnLst>
                                    <p:set>
                                      <p:cBhvr>
                                        <p:cTn id="18" dur="1" fill="hold">
                                          <p:stCondLst>
                                            <p:cond delay="0"/>
                                          </p:stCondLst>
                                        </p:cTn>
                                        <p:tgtEl>
                                          <p:spTgt spid="488"/>
                                        </p:tgtEl>
                                        <p:attrNameLst>
                                          <p:attrName>style.visibility</p:attrName>
                                        </p:attrNameLst>
                                      </p:cBhvr>
                                      <p:to>
                                        <p:strVal val="visible"/>
                                      </p:to>
                                    </p:set>
                                    <p:animEffect transition="in" filter="fade">
                                      <p:cBhvr>
                                        <p:cTn id="19" dur="1000"/>
                                        <p:tgtEl>
                                          <p:spTgt spid="488"/>
                                        </p:tgtEl>
                                      </p:cBhvr>
                                    </p:animEffect>
                                  </p:childTnLst>
                                </p:cTn>
                              </p:par>
                              <p:par>
                                <p:cTn id="20" presetID="10" presetClass="entr" presetSubtype="0" fill="hold" nodeType="withEffect">
                                  <p:stCondLst>
                                    <p:cond delay="0"/>
                                  </p:stCondLst>
                                  <p:childTnLst>
                                    <p:set>
                                      <p:cBhvr>
                                        <p:cTn id="21" dur="1" fill="hold">
                                          <p:stCondLst>
                                            <p:cond delay="0"/>
                                          </p:stCondLst>
                                        </p:cTn>
                                        <p:tgtEl>
                                          <p:spTgt spid="489"/>
                                        </p:tgtEl>
                                        <p:attrNameLst>
                                          <p:attrName>style.visibility</p:attrName>
                                        </p:attrNameLst>
                                      </p:cBhvr>
                                      <p:to>
                                        <p:strVal val="visible"/>
                                      </p:to>
                                    </p:set>
                                    <p:animEffect transition="in" filter="fade">
                                      <p:cBhvr>
                                        <p:cTn id="22" dur="1000"/>
                                        <p:tgtEl>
                                          <p:spTgt spid="489"/>
                                        </p:tgtEl>
                                      </p:cBhvr>
                                    </p:animEffect>
                                  </p:childTnLst>
                                </p:cTn>
                              </p:par>
                              <p:par>
                                <p:cTn id="23" presetID="10" presetClass="entr" presetSubtype="0" fill="hold" nodeType="withEffect">
                                  <p:stCondLst>
                                    <p:cond delay="0"/>
                                  </p:stCondLst>
                                  <p:childTnLst>
                                    <p:set>
                                      <p:cBhvr>
                                        <p:cTn id="24" dur="1" fill="hold">
                                          <p:stCondLst>
                                            <p:cond delay="0"/>
                                          </p:stCondLst>
                                        </p:cTn>
                                        <p:tgtEl>
                                          <p:spTgt spid="490"/>
                                        </p:tgtEl>
                                        <p:attrNameLst>
                                          <p:attrName>style.visibility</p:attrName>
                                        </p:attrNameLst>
                                      </p:cBhvr>
                                      <p:to>
                                        <p:strVal val="visible"/>
                                      </p:to>
                                    </p:set>
                                    <p:animEffect transition="in" filter="fade">
                                      <p:cBhvr>
                                        <p:cTn id="25" dur="1000"/>
                                        <p:tgtEl>
                                          <p:spTgt spid="490"/>
                                        </p:tgtEl>
                                      </p:cBhvr>
                                    </p:animEffect>
                                  </p:childTnLst>
                                </p:cTn>
                              </p:par>
                              <p:par>
                                <p:cTn id="26" presetID="10" presetClass="entr" presetSubtype="0" fill="hold" nodeType="withEffect">
                                  <p:stCondLst>
                                    <p:cond delay="0"/>
                                  </p:stCondLst>
                                  <p:childTnLst>
                                    <p:set>
                                      <p:cBhvr>
                                        <p:cTn id="27" dur="1" fill="hold">
                                          <p:stCondLst>
                                            <p:cond delay="0"/>
                                          </p:stCondLst>
                                        </p:cTn>
                                        <p:tgtEl>
                                          <p:spTgt spid="491"/>
                                        </p:tgtEl>
                                        <p:attrNameLst>
                                          <p:attrName>style.visibility</p:attrName>
                                        </p:attrNameLst>
                                      </p:cBhvr>
                                      <p:to>
                                        <p:strVal val="visible"/>
                                      </p:to>
                                    </p:set>
                                    <p:animEffect transition="in" filter="fade">
                                      <p:cBhvr>
                                        <p:cTn id="28" dur="1000"/>
                                        <p:tgtEl>
                                          <p:spTgt spid="491"/>
                                        </p:tgtEl>
                                      </p:cBhvr>
                                    </p:animEffect>
                                  </p:childTnLst>
                                </p:cTn>
                              </p:par>
                              <p:par>
                                <p:cTn id="29" presetID="10" presetClass="entr" presetSubtype="0" fill="hold" nodeType="withEffect">
                                  <p:stCondLst>
                                    <p:cond delay="0"/>
                                  </p:stCondLst>
                                  <p:childTnLst>
                                    <p:set>
                                      <p:cBhvr>
                                        <p:cTn id="30" dur="1" fill="hold">
                                          <p:stCondLst>
                                            <p:cond delay="0"/>
                                          </p:stCondLst>
                                        </p:cTn>
                                        <p:tgtEl>
                                          <p:spTgt spid="492"/>
                                        </p:tgtEl>
                                        <p:attrNameLst>
                                          <p:attrName>style.visibility</p:attrName>
                                        </p:attrNameLst>
                                      </p:cBhvr>
                                      <p:to>
                                        <p:strVal val="visible"/>
                                      </p:to>
                                    </p:set>
                                    <p:animEffect transition="in" filter="fade">
                                      <p:cBhvr>
                                        <p:cTn id="31" dur="1000"/>
                                        <p:tgtEl>
                                          <p:spTgt spid="492"/>
                                        </p:tgtEl>
                                      </p:cBhvr>
                                    </p:animEffect>
                                  </p:childTnLst>
                                </p:cTn>
                              </p:par>
                              <p:par>
                                <p:cTn id="32" presetID="10" presetClass="entr" presetSubtype="0" fill="hold" nodeType="withEffect">
                                  <p:stCondLst>
                                    <p:cond delay="0"/>
                                  </p:stCondLst>
                                  <p:childTnLst>
                                    <p:set>
                                      <p:cBhvr>
                                        <p:cTn id="33" dur="1" fill="hold">
                                          <p:stCondLst>
                                            <p:cond delay="0"/>
                                          </p:stCondLst>
                                        </p:cTn>
                                        <p:tgtEl>
                                          <p:spTgt spid="493"/>
                                        </p:tgtEl>
                                        <p:attrNameLst>
                                          <p:attrName>style.visibility</p:attrName>
                                        </p:attrNameLst>
                                      </p:cBhvr>
                                      <p:to>
                                        <p:strVal val="visible"/>
                                      </p:to>
                                    </p:set>
                                    <p:animEffect transition="in" filter="fade">
                                      <p:cBhvr>
                                        <p:cTn id="34" dur="1000"/>
                                        <p:tgtEl>
                                          <p:spTgt spid="493"/>
                                        </p:tgtEl>
                                      </p:cBhvr>
                                    </p:animEffect>
                                  </p:childTnLst>
                                </p:cTn>
                              </p:par>
                              <p:par>
                                <p:cTn id="35" presetID="10" presetClass="entr" presetSubtype="0" fill="hold" nodeType="withEffect">
                                  <p:stCondLst>
                                    <p:cond delay="0"/>
                                  </p:stCondLst>
                                  <p:childTnLst>
                                    <p:set>
                                      <p:cBhvr>
                                        <p:cTn id="36" dur="1" fill="hold">
                                          <p:stCondLst>
                                            <p:cond delay="0"/>
                                          </p:stCondLst>
                                        </p:cTn>
                                        <p:tgtEl>
                                          <p:spTgt spid="494"/>
                                        </p:tgtEl>
                                        <p:attrNameLst>
                                          <p:attrName>style.visibility</p:attrName>
                                        </p:attrNameLst>
                                      </p:cBhvr>
                                      <p:to>
                                        <p:strVal val="visible"/>
                                      </p:to>
                                    </p:set>
                                    <p:animEffect transition="in" filter="fade">
                                      <p:cBhvr>
                                        <p:cTn id="37" dur="1000"/>
                                        <p:tgtEl>
                                          <p:spTgt spid="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548"/>
        <p:cNvGrpSpPr/>
        <p:nvPr/>
      </p:nvGrpSpPr>
      <p:grpSpPr>
        <a:xfrm>
          <a:off x="0" y="0"/>
          <a:ext cx="0" cy="0"/>
          <a:chOff x="0" y="0"/>
          <a:chExt cx="0" cy="0"/>
        </a:xfrm>
      </p:grpSpPr>
      <p:sp>
        <p:nvSpPr>
          <p:cNvPr id="549" name="Google Shape;549;p52"/>
          <p:cNvSpPr txBox="1"/>
          <p:nvPr/>
        </p:nvSpPr>
        <p:spPr>
          <a:xfrm>
            <a:off x="2240750" y="221225"/>
            <a:ext cx="4893000" cy="172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000" b="1"/>
              <a:t>Misc. Classical ML Models</a:t>
            </a:r>
            <a:endParaRPr sz="5000" b="1"/>
          </a:p>
        </p:txBody>
      </p:sp>
      <p:sp>
        <p:nvSpPr>
          <p:cNvPr id="550" name="Google Shape;550;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554"/>
        <p:cNvGrpSpPr/>
        <p:nvPr/>
      </p:nvGrpSpPr>
      <p:grpSpPr>
        <a:xfrm>
          <a:off x="0" y="0"/>
          <a:ext cx="0" cy="0"/>
          <a:chOff x="0" y="0"/>
          <a:chExt cx="0" cy="0"/>
        </a:xfrm>
      </p:grpSpPr>
      <p:sp>
        <p:nvSpPr>
          <p:cNvPr id="555" name="Google Shape;555;p53"/>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Give a list of classification algorithms.</a:t>
            </a:r>
            <a:endParaRPr b="1" u="sng"/>
          </a:p>
        </p:txBody>
      </p:sp>
      <p:sp>
        <p:nvSpPr>
          <p:cNvPr id="556" name="Google Shape;556;p53"/>
          <p:cNvSpPr txBox="1"/>
          <p:nvPr/>
        </p:nvSpPr>
        <p:spPr>
          <a:xfrm>
            <a:off x="-33122" y="132785"/>
            <a:ext cx="8765100" cy="1551677"/>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000"/>
              </a:spcBef>
              <a:spcAft>
                <a:spcPts val="0"/>
              </a:spcAft>
              <a:buSzPts val="1400"/>
              <a:buChar char="●"/>
            </a:pPr>
            <a:r>
              <a:rPr lang="en" dirty="0"/>
              <a:t>K-Nearest Neighbors (possibly after k-means clustering)</a:t>
            </a:r>
            <a:endParaRPr dirty="0"/>
          </a:p>
          <a:p>
            <a:pPr marL="457200" lvl="0" indent="-317500" algn="l" rtl="0">
              <a:lnSpc>
                <a:spcPct val="115000"/>
              </a:lnSpc>
              <a:spcBef>
                <a:spcPts val="0"/>
              </a:spcBef>
              <a:spcAft>
                <a:spcPts val="0"/>
              </a:spcAft>
              <a:buSzPts val="1400"/>
              <a:buChar char="●"/>
            </a:pPr>
            <a:r>
              <a:rPr lang="en" dirty="0"/>
              <a:t>Bayes classifier (e.g. naive Bayes)</a:t>
            </a:r>
            <a:endParaRPr dirty="0"/>
          </a:p>
          <a:p>
            <a:pPr marL="457200" lvl="0" indent="-317500" algn="l" rtl="0">
              <a:lnSpc>
                <a:spcPct val="115000"/>
              </a:lnSpc>
              <a:spcBef>
                <a:spcPts val="0"/>
              </a:spcBef>
              <a:spcAft>
                <a:spcPts val="0"/>
              </a:spcAft>
              <a:buSzPts val="1400"/>
              <a:buChar char="●"/>
            </a:pPr>
            <a:r>
              <a:rPr lang="en" dirty="0"/>
              <a:t>Neural Networks</a:t>
            </a:r>
            <a:endParaRPr dirty="0"/>
          </a:p>
          <a:p>
            <a:pPr marL="457200" lvl="0" indent="-317500" algn="l" rtl="0">
              <a:lnSpc>
                <a:spcPct val="115000"/>
              </a:lnSpc>
              <a:spcBef>
                <a:spcPts val="0"/>
              </a:spcBef>
              <a:spcAft>
                <a:spcPts val="0"/>
              </a:spcAft>
              <a:buSzPts val="1400"/>
              <a:buChar char="●"/>
            </a:pPr>
            <a:r>
              <a:rPr lang="en" dirty="0"/>
              <a:t>Decision trees (e.g. gradient boosted or random forest)</a:t>
            </a:r>
            <a:endParaRPr dirty="0"/>
          </a:p>
          <a:p>
            <a:pPr marL="457200" lvl="0" indent="-317500" algn="l" rtl="0">
              <a:lnSpc>
                <a:spcPct val="115000"/>
              </a:lnSpc>
              <a:spcBef>
                <a:spcPts val="0"/>
              </a:spcBef>
              <a:spcAft>
                <a:spcPts val="0"/>
              </a:spcAft>
              <a:buSzPts val="1400"/>
              <a:buChar char="●"/>
            </a:pPr>
            <a:r>
              <a:rPr lang="en" dirty="0"/>
              <a:t>SVM</a:t>
            </a:r>
            <a:endParaRPr dirty="0"/>
          </a:p>
        </p:txBody>
      </p:sp>
      <p:sp>
        <p:nvSpPr>
          <p:cNvPr id="557" name="Google Shape;557;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
        <p:nvSpPr>
          <p:cNvPr id="2" name="TextBox 1">
            <a:extLst>
              <a:ext uri="{FF2B5EF4-FFF2-40B4-BE49-F238E27FC236}">
                <a16:creationId xmlns:a16="http://schemas.microsoft.com/office/drawing/2014/main" id="{A417784E-8E71-F655-2830-AC13F8E6C53F}"/>
              </a:ext>
            </a:extLst>
          </p:cNvPr>
          <p:cNvSpPr txBox="1"/>
          <p:nvPr/>
        </p:nvSpPr>
        <p:spPr>
          <a:xfrm>
            <a:off x="8040813" y="4974916"/>
            <a:ext cx="1095172" cy="184666"/>
          </a:xfrm>
          <a:prstGeom prst="rect">
            <a:avLst/>
          </a:prstGeom>
          <a:noFill/>
        </p:spPr>
        <p:txBody>
          <a:bodyPr wrap="none" rtlCol="0">
            <a:spAutoFit/>
          </a:bodyPr>
          <a:lstStyle/>
          <a:p>
            <a:r>
              <a:rPr lang="en-US" sz="600" i="1" dirty="0"/>
              <a:t>Misc. Classical ML Models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6"/>
                                        </p:tgtEl>
                                        <p:attrNameLst>
                                          <p:attrName>style.visibility</p:attrName>
                                        </p:attrNameLst>
                                      </p:cBhvr>
                                      <p:to>
                                        <p:strVal val="visible"/>
                                      </p:to>
                                    </p:set>
                                    <p:animEffect transition="in" filter="fade">
                                      <p:cBhvr>
                                        <p:cTn id="7" dur="1000"/>
                                        <p:tgtEl>
                                          <p:spTgt spid="556"/>
                                        </p:tgtEl>
                                      </p:cBhvr>
                                    </p:animEffect>
                                  </p:childTnLst>
                                </p:cTn>
                              </p:par>
                              <p:par>
                                <p:cTn id="8" presetID="10" presetClass="entr" presetSubtype="0" fill="hold" nodeType="withEffect">
                                  <p:stCondLst>
                                    <p:cond delay="0"/>
                                  </p:stCondLst>
                                  <p:childTnLst>
                                    <p:set>
                                      <p:cBhvr>
                                        <p:cTn id="9" dur="1" fill="hold">
                                          <p:stCondLst>
                                            <p:cond delay="0"/>
                                          </p:stCondLst>
                                        </p:cTn>
                                        <p:tgtEl>
                                          <p:spTgt spid="557"/>
                                        </p:tgtEl>
                                        <p:attrNameLst>
                                          <p:attrName>style.visibility</p:attrName>
                                        </p:attrNameLst>
                                      </p:cBhvr>
                                      <p:to>
                                        <p:strVal val="visible"/>
                                      </p:to>
                                    </p:set>
                                    <p:animEffect transition="in" filter="fade">
                                      <p:cBhvr>
                                        <p:cTn id="10" dur="1000"/>
                                        <p:tgtEl>
                                          <p:spTgt spid="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561"/>
        <p:cNvGrpSpPr/>
        <p:nvPr/>
      </p:nvGrpSpPr>
      <p:grpSpPr>
        <a:xfrm>
          <a:off x="0" y="0"/>
          <a:ext cx="0" cy="0"/>
          <a:chOff x="0" y="0"/>
          <a:chExt cx="0" cy="0"/>
        </a:xfrm>
      </p:grpSpPr>
      <p:sp>
        <p:nvSpPr>
          <p:cNvPr id="562" name="Google Shape;562;p54"/>
          <p:cNvSpPr txBox="1"/>
          <p:nvPr/>
        </p:nvSpPr>
        <p:spPr>
          <a:xfrm>
            <a:off x="-56625" y="-115300"/>
            <a:ext cx="934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How can K nearest neighbors be used for classification and regression? What are some other applications?</a:t>
            </a:r>
            <a:endParaRPr b="1" u="sng"/>
          </a:p>
        </p:txBody>
      </p:sp>
      <p:sp>
        <p:nvSpPr>
          <p:cNvPr id="563" name="Google Shape;563;p54"/>
          <p:cNvSpPr txBox="1"/>
          <p:nvPr/>
        </p:nvSpPr>
        <p:spPr>
          <a:xfrm>
            <a:off x="233328" y="284910"/>
            <a:ext cx="8765100" cy="2015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
              <a:t>First, find the k nearest neighbors of your input in your training set. Then:</a:t>
            </a:r>
            <a:endParaRPr/>
          </a:p>
          <a:p>
            <a:pPr marL="457200" lvl="0" indent="-317500" algn="l" rtl="0">
              <a:lnSpc>
                <a:spcPct val="115000"/>
              </a:lnSpc>
              <a:spcBef>
                <a:spcPts val="1000"/>
              </a:spcBef>
              <a:spcAft>
                <a:spcPts val="0"/>
              </a:spcAft>
              <a:buSzPts val="1400"/>
              <a:buChar char="●"/>
            </a:pPr>
            <a:r>
              <a:rPr lang="en"/>
              <a:t>For classification, output the class by taking a vote of the classes of those neighbors</a:t>
            </a:r>
            <a:endParaRPr/>
          </a:p>
          <a:p>
            <a:pPr marL="914400" lvl="1" indent="-317500" algn="l" rtl="0">
              <a:lnSpc>
                <a:spcPct val="115000"/>
              </a:lnSpc>
              <a:spcBef>
                <a:spcPts val="0"/>
              </a:spcBef>
              <a:spcAft>
                <a:spcPts val="0"/>
              </a:spcAft>
              <a:buSzPts val="1400"/>
              <a:buChar char="○"/>
            </a:pPr>
            <a:r>
              <a:rPr lang="en"/>
              <a:t>A validation set can be evaluated by a confusion matrix and associated metrics like precision, recall, etc.</a:t>
            </a:r>
            <a:endParaRPr/>
          </a:p>
          <a:p>
            <a:pPr marL="457200" lvl="0" indent="-317500" algn="l" rtl="0">
              <a:lnSpc>
                <a:spcPct val="115000"/>
              </a:lnSpc>
              <a:spcBef>
                <a:spcPts val="0"/>
              </a:spcBef>
              <a:spcAft>
                <a:spcPts val="0"/>
              </a:spcAft>
              <a:buSzPts val="1400"/>
              <a:buChar char="●"/>
            </a:pPr>
            <a:r>
              <a:rPr lang="en"/>
              <a:t>For regression, average the values of those neighbors</a:t>
            </a:r>
            <a:endParaRPr/>
          </a:p>
          <a:p>
            <a:pPr marL="914400" lvl="1" indent="-317500" algn="l" rtl="0">
              <a:lnSpc>
                <a:spcPct val="115000"/>
              </a:lnSpc>
              <a:spcBef>
                <a:spcPts val="0"/>
              </a:spcBef>
              <a:spcAft>
                <a:spcPts val="0"/>
              </a:spcAft>
              <a:buSzPts val="1400"/>
              <a:buChar char="○"/>
            </a:pPr>
            <a:r>
              <a:rPr lang="en"/>
              <a:t>A validation set can be evaluated by MSE error</a:t>
            </a:r>
            <a:endParaRPr/>
          </a:p>
          <a:p>
            <a:pPr marL="457200" lvl="0" indent="-317500" algn="l" rtl="0">
              <a:lnSpc>
                <a:spcPct val="115000"/>
              </a:lnSpc>
              <a:spcBef>
                <a:spcPts val="0"/>
              </a:spcBef>
              <a:spcAft>
                <a:spcPts val="0"/>
              </a:spcAft>
              <a:buSzPts val="1400"/>
              <a:buChar char="●"/>
            </a:pPr>
            <a:r>
              <a:rPr lang="en"/>
              <a:t>Applications include anomaly detection and retrieval (e.g. recommender systems)</a:t>
            </a:r>
            <a:endParaRPr/>
          </a:p>
        </p:txBody>
      </p:sp>
      <p:sp>
        <p:nvSpPr>
          <p:cNvPr id="564" name="Google Shape;564;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pic>
        <p:nvPicPr>
          <p:cNvPr id="565" name="Google Shape;565;p54"/>
          <p:cNvPicPr preferRelativeResize="0"/>
          <p:nvPr/>
        </p:nvPicPr>
        <p:blipFill rotWithShape="1">
          <a:blip r:embed="rId3">
            <a:alphaModFix/>
          </a:blip>
          <a:srcRect t="52747"/>
          <a:stretch/>
        </p:blipFill>
        <p:spPr>
          <a:xfrm>
            <a:off x="5840325" y="2956024"/>
            <a:ext cx="2240275" cy="1777174"/>
          </a:xfrm>
          <a:prstGeom prst="rect">
            <a:avLst/>
          </a:prstGeom>
          <a:noFill/>
          <a:ln>
            <a:noFill/>
          </a:ln>
        </p:spPr>
      </p:pic>
      <p:pic>
        <p:nvPicPr>
          <p:cNvPr id="566" name="Google Shape;566;p54"/>
          <p:cNvPicPr preferRelativeResize="0"/>
          <p:nvPr/>
        </p:nvPicPr>
        <p:blipFill rotWithShape="1">
          <a:blip r:embed="rId3">
            <a:alphaModFix/>
          </a:blip>
          <a:srcRect b="48472"/>
          <a:stretch/>
        </p:blipFill>
        <p:spPr>
          <a:xfrm>
            <a:off x="3623088" y="3023725"/>
            <a:ext cx="1897825" cy="1641776"/>
          </a:xfrm>
          <a:prstGeom prst="rect">
            <a:avLst/>
          </a:prstGeom>
          <a:noFill/>
          <a:ln>
            <a:noFill/>
          </a:ln>
        </p:spPr>
      </p:pic>
      <p:pic>
        <p:nvPicPr>
          <p:cNvPr id="567" name="Google Shape;567;p54"/>
          <p:cNvPicPr preferRelativeResize="0"/>
          <p:nvPr/>
        </p:nvPicPr>
        <p:blipFill>
          <a:blip r:embed="rId4">
            <a:alphaModFix/>
          </a:blip>
          <a:stretch>
            <a:fillRect/>
          </a:stretch>
        </p:blipFill>
        <p:spPr>
          <a:xfrm>
            <a:off x="-11" y="4893148"/>
            <a:ext cx="265651" cy="250350"/>
          </a:xfrm>
          <a:prstGeom prst="rect">
            <a:avLst/>
          </a:prstGeom>
          <a:noFill/>
          <a:ln>
            <a:noFill/>
          </a:ln>
        </p:spPr>
      </p:pic>
      <p:sp>
        <p:nvSpPr>
          <p:cNvPr id="3" name="TextBox 2">
            <a:extLst>
              <a:ext uri="{FF2B5EF4-FFF2-40B4-BE49-F238E27FC236}">
                <a16:creationId xmlns:a16="http://schemas.microsoft.com/office/drawing/2014/main" id="{3C61E0C4-AF1F-1EFA-B00A-79AFA2E63582}"/>
              </a:ext>
            </a:extLst>
          </p:cNvPr>
          <p:cNvSpPr txBox="1"/>
          <p:nvPr/>
        </p:nvSpPr>
        <p:spPr>
          <a:xfrm>
            <a:off x="8040813" y="4974916"/>
            <a:ext cx="1095172" cy="184666"/>
          </a:xfrm>
          <a:prstGeom prst="rect">
            <a:avLst/>
          </a:prstGeom>
          <a:noFill/>
        </p:spPr>
        <p:txBody>
          <a:bodyPr wrap="none" rtlCol="0">
            <a:spAutoFit/>
          </a:bodyPr>
          <a:lstStyle/>
          <a:p>
            <a:r>
              <a:rPr lang="en-US" sz="600" i="1" dirty="0"/>
              <a:t>Misc. Classical ML Models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3"/>
                                        </p:tgtEl>
                                        <p:attrNameLst>
                                          <p:attrName>style.visibility</p:attrName>
                                        </p:attrNameLst>
                                      </p:cBhvr>
                                      <p:to>
                                        <p:strVal val="visible"/>
                                      </p:to>
                                    </p:set>
                                    <p:animEffect transition="in" filter="fade">
                                      <p:cBhvr>
                                        <p:cTn id="7" dur="1000"/>
                                        <p:tgtEl>
                                          <p:spTgt spid="563"/>
                                        </p:tgtEl>
                                      </p:cBhvr>
                                    </p:animEffect>
                                  </p:childTnLst>
                                </p:cTn>
                              </p:par>
                              <p:par>
                                <p:cTn id="8" presetID="10" presetClass="entr" presetSubtype="0" fill="hold" nodeType="withEffect">
                                  <p:stCondLst>
                                    <p:cond delay="0"/>
                                  </p:stCondLst>
                                  <p:childTnLst>
                                    <p:set>
                                      <p:cBhvr>
                                        <p:cTn id="9" dur="1" fill="hold">
                                          <p:stCondLst>
                                            <p:cond delay="0"/>
                                          </p:stCondLst>
                                        </p:cTn>
                                        <p:tgtEl>
                                          <p:spTgt spid="564"/>
                                        </p:tgtEl>
                                        <p:attrNameLst>
                                          <p:attrName>style.visibility</p:attrName>
                                        </p:attrNameLst>
                                      </p:cBhvr>
                                      <p:to>
                                        <p:strVal val="visible"/>
                                      </p:to>
                                    </p:set>
                                    <p:animEffect transition="in" filter="fade">
                                      <p:cBhvr>
                                        <p:cTn id="10" dur="1000"/>
                                        <p:tgtEl>
                                          <p:spTgt spid="564"/>
                                        </p:tgtEl>
                                      </p:cBhvr>
                                    </p:animEffect>
                                  </p:childTnLst>
                                </p:cTn>
                              </p:par>
                              <p:par>
                                <p:cTn id="11" presetID="10" presetClass="entr" presetSubtype="0" fill="hold" nodeType="withEffect">
                                  <p:stCondLst>
                                    <p:cond delay="0"/>
                                  </p:stCondLst>
                                  <p:childTnLst>
                                    <p:set>
                                      <p:cBhvr>
                                        <p:cTn id="12" dur="1" fill="hold">
                                          <p:stCondLst>
                                            <p:cond delay="0"/>
                                          </p:stCondLst>
                                        </p:cTn>
                                        <p:tgtEl>
                                          <p:spTgt spid="565"/>
                                        </p:tgtEl>
                                        <p:attrNameLst>
                                          <p:attrName>style.visibility</p:attrName>
                                        </p:attrNameLst>
                                      </p:cBhvr>
                                      <p:to>
                                        <p:strVal val="visible"/>
                                      </p:to>
                                    </p:set>
                                    <p:animEffect transition="in" filter="fade">
                                      <p:cBhvr>
                                        <p:cTn id="13" dur="1000"/>
                                        <p:tgtEl>
                                          <p:spTgt spid="565"/>
                                        </p:tgtEl>
                                      </p:cBhvr>
                                    </p:animEffect>
                                  </p:childTnLst>
                                </p:cTn>
                              </p:par>
                              <p:par>
                                <p:cTn id="14" presetID="10" presetClass="entr" presetSubtype="0" fill="hold" nodeType="withEffect">
                                  <p:stCondLst>
                                    <p:cond delay="0"/>
                                  </p:stCondLst>
                                  <p:childTnLst>
                                    <p:set>
                                      <p:cBhvr>
                                        <p:cTn id="15" dur="1" fill="hold">
                                          <p:stCondLst>
                                            <p:cond delay="0"/>
                                          </p:stCondLst>
                                        </p:cTn>
                                        <p:tgtEl>
                                          <p:spTgt spid="566"/>
                                        </p:tgtEl>
                                        <p:attrNameLst>
                                          <p:attrName>style.visibility</p:attrName>
                                        </p:attrNameLst>
                                      </p:cBhvr>
                                      <p:to>
                                        <p:strVal val="visible"/>
                                      </p:to>
                                    </p:set>
                                    <p:animEffect transition="in" filter="fade">
                                      <p:cBhvr>
                                        <p:cTn id="16" dur="1000"/>
                                        <p:tgtEl>
                                          <p:spTgt spid="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5"/>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Explain the K-Means Clustering problem, an algorithm for it, and its applications.</a:t>
            </a:r>
            <a:endParaRPr b="1" u="sng"/>
          </a:p>
        </p:txBody>
      </p:sp>
      <p:sp>
        <p:nvSpPr>
          <p:cNvPr id="573" name="Google Shape;573;p55"/>
          <p:cNvSpPr txBox="1"/>
          <p:nvPr/>
        </p:nvSpPr>
        <p:spPr>
          <a:xfrm>
            <a:off x="-33125" y="132775"/>
            <a:ext cx="9144000" cy="51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sz="1000"/>
              <a:t>Given a set of observations (x1, x2, ..., xn), where each observation is a d-dimensional real vector, k-means clustering aims to partition the n observations into k (≤ n) sets S = {S1, S2, ..., Sk} such that the within-cluster variances are minimized</a:t>
            </a:r>
            <a:endParaRPr sz="1000"/>
          </a:p>
        </p:txBody>
      </p:sp>
      <p:sp>
        <p:nvSpPr>
          <p:cNvPr id="574" name="Google Shape;574;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pic>
        <p:nvPicPr>
          <p:cNvPr id="575" name="Google Shape;575;p55"/>
          <p:cNvPicPr preferRelativeResize="0"/>
          <p:nvPr/>
        </p:nvPicPr>
        <p:blipFill>
          <a:blip r:embed="rId3">
            <a:alphaModFix/>
          </a:blip>
          <a:stretch>
            <a:fillRect/>
          </a:stretch>
        </p:blipFill>
        <p:spPr>
          <a:xfrm>
            <a:off x="0" y="721528"/>
            <a:ext cx="3549445" cy="537747"/>
          </a:xfrm>
          <a:prstGeom prst="rect">
            <a:avLst/>
          </a:prstGeom>
          <a:noFill/>
          <a:ln>
            <a:noFill/>
          </a:ln>
        </p:spPr>
      </p:pic>
      <p:sp>
        <p:nvSpPr>
          <p:cNvPr id="576" name="Google Shape;576;p55"/>
          <p:cNvSpPr txBox="1"/>
          <p:nvPr/>
        </p:nvSpPr>
        <p:spPr>
          <a:xfrm>
            <a:off x="0" y="1163050"/>
            <a:ext cx="9144000" cy="2270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 sz="900"/>
              <a:t>In practice, this is an NP-Hard problem and </a:t>
            </a:r>
            <a:r>
              <a:rPr lang="en" sz="900" b="1"/>
              <a:t>Lloyd’s algorithm </a:t>
            </a:r>
            <a:r>
              <a:rPr lang="en" sz="900"/>
              <a:t>(which is not guaranteed to find the optimum) is usually used. Given an initial set of k means/centroids (eg, by randomly choosing from the observations), we repeat the following:</a:t>
            </a:r>
            <a:endParaRPr sz="900"/>
          </a:p>
          <a:p>
            <a:pPr marL="457200" lvl="0" indent="-285750" algn="l" rtl="0">
              <a:lnSpc>
                <a:spcPct val="115000"/>
              </a:lnSpc>
              <a:spcBef>
                <a:spcPts val="1000"/>
              </a:spcBef>
              <a:spcAft>
                <a:spcPts val="0"/>
              </a:spcAft>
              <a:buSzPts val="900"/>
              <a:buChar char="●"/>
            </a:pPr>
            <a:r>
              <a:rPr lang="en" sz="900" b="1"/>
              <a:t>Assignment Step</a:t>
            </a:r>
            <a:r>
              <a:rPr lang="en" sz="900"/>
              <a:t>: Assign each observation to the cluster with the nearest centroid (based on euclidean distance)</a:t>
            </a:r>
            <a:endParaRPr sz="900"/>
          </a:p>
          <a:p>
            <a:pPr marL="457200" lvl="0" indent="-285750" algn="l" rtl="0">
              <a:lnSpc>
                <a:spcPct val="115000"/>
              </a:lnSpc>
              <a:spcBef>
                <a:spcPts val="0"/>
              </a:spcBef>
              <a:spcAft>
                <a:spcPts val="0"/>
              </a:spcAft>
              <a:buSzPts val="900"/>
              <a:buChar char="●"/>
            </a:pPr>
            <a:r>
              <a:rPr lang="en" sz="900" b="1"/>
              <a:t>Update Step</a:t>
            </a:r>
            <a:r>
              <a:rPr lang="en" sz="900"/>
              <a:t>: Recalculate the centroid by taking the mean of the points in each cluster</a:t>
            </a:r>
            <a:endParaRPr sz="900"/>
          </a:p>
          <a:p>
            <a:pPr marL="0" lvl="0" indent="0" algn="l" rtl="0">
              <a:lnSpc>
                <a:spcPct val="115000"/>
              </a:lnSpc>
              <a:spcBef>
                <a:spcPts val="1000"/>
              </a:spcBef>
              <a:spcAft>
                <a:spcPts val="0"/>
              </a:spcAft>
              <a:buNone/>
            </a:pPr>
            <a:r>
              <a:rPr lang="en" sz="900"/>
              <a:t>The value of k can be chosen based on “</a:t>
            </a:r>
            <a:r>
              <a:rPr lang="en" sz="900" b="1"/>
              <a:t>the elbow method</a:t>
            </a:r>
            <a:r>
              <a:rPr lang="en" sz="900"/>
              <a:t>”, which checks for when the </a:t>
            </a:r>
            <a:r>
              <a:rPr lang="en" sz="900" b="1"/>
              <a:t>within-cluster-variance</a:t>
            </a:r>
            <a:r>
              <a:rPr lang="en" sz="900"/>
              <a:t> suddenly drops for values of k.</a:t>
            </a:r>
            <a:endParaRPr sz="900"/>
          </a:p>
          <a:p>
            <a:pPr marL="0" lvl="0" indent="0" algn="l" rtl="0">
              <a:lnSpc>
                <a:spcPct val="115000"/>
              </a:lnSpc>
              <a:spcBef>
                <a:spcPts val="1000"/>
              </a:spcBef>
              <a:spcAft>
                <a:spcPts val="0"/>
              </a:spcAft>
              <a:buNone/>
            </a:pPr>
            <a:r>
              <a:rPr lang="en" sz="900"/>
              <a:t>Applications to k-means:</a:t>
            </a:r>
            <a:endParaRPr sz="900"/>
          </a:p>
          <a:p>
            <a:pPr marL="457200" lvl="0" indent="-285750" algn="l" rtl="0">
              <a:lnSpc>
                <a:spcPct val="115000"/>
              </a:lnSpc>
              <a:spcBef>
                <a:spcPts val="1000"/>
              </a:spcBef>
              <a:spcAft>
                <a:spcPts val="0"/>
              </a:spcAft>
              <a:buSzPts val="900"/>
              <a:buChar char="●"/>
            </a:pPr>
            <a:r>
              <a:rPr lang="en" sz="900"/>
              <a:t>The resulting clusters can be used to discover/visualize groups within your dataset</a:t>
            </a:r>
            <a:endParaRPr sz="900"/>
          </a:p>
          <a:p>
            <a:pPr marL="914400" lvl="1" indent="-285750" algn="l" rtl="0">
              <a:lnSpc>
                <a:spcPct val="115000"/>
              </a:lnSpc>
              <a:spcBef>
                <a:spcPts val="0"/>
              </a:spcBef>
              <a:spcAft>
                <a:spcPts val="0"/>
              </a:spcAft>
              <a:buSzPts val="900"/>
              <a:buChar char="○"/>
            </a:pPr>
            <a:r>
              <a:rPr lang="en" sz="900"/>
              <a:t>Eg, discover types of customers, genres of books, fraud detection groups, groups of colors (for image segmentation)</a:t>
            </a:r>
            <a:endParaRPr sz="900"/>
          </a:p>
          <a:p>
            <a:pPr marL="457200" lvl="0" indent="-285750" algn="l" rtl="0">
              <a:lnSpc>
                <a:spcPct val="115000"/>
              </a:lnSpc>
              <a:spcBef>
                <a:spcPts val="0"/>
              </a:spcBef>
              <a:spcAft>
                <a:spcPts val="0"/>
              </a:spcAft>
              <a:buSzPts val="900"/>
              <a:buChar char="●"/>
            </a:pPr>
            <a:r>
              <a:rPr lang="en" sz="900"/>
              <a:t>Voronoi diagram can be used to quantize/discretize the dataset’s vectors into k bins</a:t>
            </a:r>
            <a:endParaRPr sz="900"/>
          </a:p>
          <a:p>
            <a:pPr marL="457200" lvl="0" indent="-285750" algn="l" rtl="0">
              <a:lnSpc>
                <a:spcPct val="115000"/>
              </a:lnSpc>
              <a:spcBef>
                <a:spcPts val="0"/>
              </a:spcBef>
              <a:spcAft>
                <a:spcPts val="0"/>
              </a:spcAft>
              <a:buSzPts val="900"/>
              <a:buChar char="●"/>
            </a:pPr>
            <a:r>
              <a:rPr lang="en" sz="900"/>
              <a:t>Centroids can be used for k-NN classifier </a:t>
            </a:r>
            <a:endParaRPr sz="900"/>
          </a:p>
        </p:txBody>
      </p:sp>
      <p:pic>
        <p:nvPicPr>
          <p:cNvPr id="577" name="Google Shape;577;p55"/>
          <p:cNvPicPr preferRelativeResize="0"/>
          <p:nvPr/>
        </p:nvPicPr>
        <p:blipFill>
          <a:blip r:embed="rId4">
            <a:alphaModFix/>
          </a:blip>
          <a:stretch>
            <a:fillRect/>
          </a:stretch>
        </p:blipFill>
        <p:spPr>
          <a:xfrm>
            <a:off x="105325" y="3583525"/>
            <a:ext cx="1514608" cy="1473300"/>
          </a:xfrm>
          <a:prstGeom prst="rect">
            <a:avLst/>
          </a:prstGeom>
          <a:noFill/>
          <a:ln>
            <a:noFill/>
          </a:ln>
        </p:spPr>
      </p:pic>
      <p:pic>
        <p:nvPicPr>
          <p:cNvPr id="578" name="Google Shape;578;p55"/>
          <p:cNvPicPr preferRelativeResize="0"/>
          <p:nvPr/>
        </p:nvPicPr>
        <p:blipFill>
          <a:blip r:embed="rId5">
            <a:alphaModFix/>
          </a:blip>
          <a:stretch>
            <a:fillRect/>
          </a:stretch>
        </p:blipFill>
        <p:spPr>
          <a:xfrm>
            <a:off x="3619500" y="3496150"/>
            <a:ext cx="1523878" cy="1493400"/>
          </a:xfrm>
          <a:prstGeom prst="rect">
            <a:avLst/>
          </a:prstGeom>
          <a:noFill/>
          <a:ln>
            <a:noFill/>
          </a:ln>
        </p:spPr>
      </p:pic>
      <p:pic>
        <p:nvPicPr>
          <p:cNvPr id="579" name="Google Shape;579;p55"/>
          <p:cNvPicPr preferRelativeResize="0"/>
          <p:nvPr/>
        </p:nvPicPr>
        <p:blipFill>
          <a:blip r:embed="rId6">
            <a:alphaModFix/>
          </a:blip>
          <a:stretch>
            <a:fillRect/>
          </a:stretch>
        </p:blipFill>
        <p:spPr>
          <a:xfrm>
            <a:off x="1925700" y="3506203"/>
            <a:ext cx="1514600" cy="1493386"/>
          </a:xfrm>
          <a:prstGeom prst="rect">
            <a:avLst/>
          </a:prstGeom>
          <a:noFill/>
          <a:ln>
            <a:noFill/>
          </a:ln>
        </p:spPr>
      </p:pic>
      <p:pic>
        <p:nvPicPr>
          <p:cNvPr id="580" name="Google Shape;580;p55"/>
          <p:cNvPicPr preferRelativeResize="0"/>
          <p:nvPr/>
        </p:nvPicPr>
        <p:blipFill>
          <a:blip r:embed="rId7">
            <a:alphaModFix/>
          </a:blip>
          <a:stretch>
            <a:fillRect/>
          </a:stretch>
        </p:blipFill>
        <p:spPr>
          <a:xfrm>
            <a:off x="5219575" y="3451981"/>
            <a:ext cx="3912900" cy="1112368"/>
          </a:xfrm>
          <a:prstGeom prst="rect">
            <a:avLst/>
          </a:prstGeom>
          <a:noFill/>
          <a:ln>
            <a:noFill/>
          </a:ln>
        </p:spPr>
      </p:pic>
      <p:pic>
        <p:nvPicPr>
          <p:cNvPr id="581" name="Google Shape;581;p55"/>
          <p:cNvPicPr preferRelativeResize="0"/>
          <p:nvPr/>
        </p:nvPicPr>
        <p:blipFill>
          <a:blip r:embed="rId8">
            <a:alphaModFix/>
          </a:blip>
          <a:stretch>
            <a:fillRect/>
          </a:stretch>
        </p:blipFill>
        <p:spPr>
          <a:xfrm>
            <a:off x="7620117" y="1719375"/>
            <a:ext cx="1523875" cy="995948"/>
          </a:xfrm>
          <a:prstGeom prst="rect">
            <a:avLst/>
          </a:prstGeom>
          <a:noFill/>
          <a:ln>
            <a:noFill/>
          </a:ln>
        </p:spPr>
      </p:pic>
      <p:pic>
        <p:nvPicPr>
          <p:cNvPr id="582" name="Google Shape;582;p55"/>
          <p:cNvPicPr preferRelativeResize="0"/>
          <p:nvPr/>
        </p:nvPicPr>
        <p:blipFill>
          <a:blip r:embed="rId9">
            <a:alphaModFix/>
          </a:blip>
          <a:stretch>
            <a:fillRect/>
          </a:stretch>
        </p:blipFill>
        <p:spPr>
          <a:xfrm>
            <a:off x="-11" y="4893148"/>
            <a:ext cx="265651" cy="250350"/>
          </a:xfrm>
          <a:prstGeom prst="rect">
            <a:avLst/>
          </a:prstGeom>
          <a:noFill/>
          <a:ln>
            <a:noFill/>
          </a:ln>
        </p:spPr>
      </p:pic>
      <p:sp>
        <p:nvSpPr>
          <p:cNvPr id="3" name="TextBox 2">
            <a:extLst>
              <a:ext uri="{FF2B5EF4-FFF2-40B4-BE49-F238E27FC236}">
                <a16:creationId xmlns:a16="http://schemas.microsoft.com/office/drawing/2014/main" id="{1B0CA297-B750-0A6D-BD49-F47E99F78FB8}"/>
              </a:ext>
            </a:extLst>
          </p:cNvPr>
          <p:cNvSpPr txBox="1"/>
          <p:nvPr/>
        </p:nvSpPr>
        <p:spPr>
          <a:xfrm>
            <a:off x="8040813" y="4974916"/>
            <a:ext cx="1095172" cy="184666"/>
          </a:xfrm>
          <a:prstGeom prst="rect">
            <a:avLst/>
          </a:prstGeom>
          <a:noFill/>
        </p:spPr>
        <p:txBody>
          <a:bodyPr wrap="none" rtlCol="0">
            <a:spAutoFit/>
          </a:bodyPr>
          <a:lstStyle/>
          <a:p>
            <a:r>
              <a:rPr lang="en-US" sz="600" i="1" dirty="0"/>
              <a:t>Misc. Classical ML Models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3"/>
                                        </p:tgtEl>
                                        <p:attrNameLst>
                                          <p:attrName>style.visibility</p:attrName>
                                        </p:attrNameLst>
                                      </p:cBhvr>
                                      <p:to>
                                        <p:strVal val="visible"/>
                                      </p:to>
                                    </p:set>
                                    <p:animEffect transition="in" filter="fade">
                                      <p:cBhvr>
                                        <p:cTn id="7" dur="1000"/>
                                        <p:tgtEl>
                                          <p:spTgt spid="573"/>
                                        </p:tgtEl>
                                      </p:cBhvr>
                                    </p:animEffect>
                                  </p:childTnLst>
                                </p:cTn>
                              </p:par>
                              <p:par>
                                <p:cTn id="8" presetID="10" presetClass="entr" presetSubtype="0" fill="hold" nodeType="withEffect">
                                  <p:stCondLst>
                                    <p:cond delay="0"/>
                                  </p:stCondLst>
                                  <p:childTnLst>
                                    <p:set>
                                      <p:cBhvr>
                                        <p:cTn id="9" dur="1" fill="hold">
                                          <p:stCondLst>
                                            <p:cond delay="0"/>
                                          </p:stCondLst>
                                        </p:cTn>
                                        <p:tgtEl>
                                          <p:spTgt spid="574"/>
                                        </p:tgtEl>
                                        <p:attrNameLst>
                                          <p:attrName>style.visibility</p:attrName>
                                        </p:attrNameLst>
                                      </p:cBhvr>
                                      <p:to>
                                        <p:strVal val="visible"/>
                                      </p:to>
                                    </p:set>
                                    <p:animEffect transition="in" filter="fade">
                                      <p:cBhvr>
                                        <p:cTn id="10" dur="1000"/>
                                        <p:tgtEl>
                                          <p:spTgt spid="574"/>
                                        </p:tgtEl>
                                      </p:cBhvr>
                                    </p:animEffect>
                                  </p:childTnLst>
                                </p:cTn>
                              </p:par>
                              <p:par>
                                <p:cTn id="11" presetID="10" presetClass="entr" presetSubtype="0" fill="hold" nodeType="withEffect">
                                  <p:stCondLst>
                                    <p:cond delay="0"/>
                                  </p:stCondLst>
                                  <p:childTnLst>
                                    <p:set>
                                      <p:cBhvr>
                                        <p:cTn id="12" dur="1" fill="hold">
                                          <p:stCondLst>
                                            <p:cond delay="0"/>
                                          </p:stCondLst>
                                        </p:cTn>
                                        <p:tgtEl>
                                          <p:spTgt spid="575"/>
                                        </p:tgtEl>
                                        <p:attrNameLst>
                                          <p:attrName>style.visibility</p:attrName>
                                        </p:attrNameLst>
                                      </p:cBhvr>
                                      <p:to>
                                        <p:strVal val="visible"/>
                                      </p:to>
                                    </p:set>
                                    <p:animEffect transition="in" filter="fade">
                                      <p:cBhvr>
                                        <p:cTn id="13" dur="1000"/>
                                        <p:tgtEl>
                                          <p:spTgt spid="575"/>
                                        </p:tgtEl>
                                      </p:cBhvr>
                                    </p:animEffect>
                                  </p:childTnLst>
                                </p:cTn>
                              </p:par>
                              <p:par>
                                <p:cTn id="14" presetID="10" presetClass="entr" presetSubtype="0" fill="hold" nodeType="withEffect">
                                  <p:stCondLst>
                                    <p:cond delay="0"/>
                                  </p:stCondLst>
                                  <p:childTnLst>
                                    <p:set>
                                      <p:cBhvr>
                                        <p:cTn id="15" dur="1" fill="hold">
                                          <p:stCondLst>
                                            <p:cond delay="0"/>
                                          </p:stCondLst>
                                        </p:cTn>
                                        <p:tgtEl>
                                          <p:spTgt spid="576"/>
                                        </p:tgtEl>
                                        <p:attrNameLst>
                                          <p:attrName>style.visibility</p:attrName>
                                        </p:attrNameLst>
                                      </p:cBhvr>
                                      <p:to>
                                        <p:strVal val="visible"/>
                                      </p:to>
                                    </p:set>
                                    <p:animEffect transition="in" filter="fade">
                                      <p:cBhvr>
                                        <p:cTn id="16" dur="1000"/>
                                        <p:tgtEl>
                                          <p:spTgt spid="576"/>
                                        </p:tgtEl>
                                      </p:cBhvr>
                                    </p:animEffect>
                                  </p:childTnLst>
                                </p:cTn>
                              </p:par>
                              <p:par>
                                <p:cTn id="17" presetID="10" presetClass="entr" presetSubtype="0" fill="hold" nodeType="withEffect">
                                  <p:stCondLst>
                                    <p:cond delay="0"/>
                                  </p:stCondLst>
                                  <p:childTnLst>
                                    <p:set>
                                      <p:cBhvr>
                                        <p:cTn id="18" dur="1" fill="hold">
                                          <p:stCondLst>
                                            <p:cond delay="0"/>
                                          </p:stCondLst>
                                        </p:cTn>
                                        <p:tgtEl>
                                          <p:spTgt spid="577"/>
                                        </p:tgtEl>
                                        <p:attrNameLst>
                                          <p:attrName>style.visibility</p:attrName>
                                        </p:attrNameLst>
                                      </p:cBhvr>
                                      <p:to>
                                        <p:strVal val="visible"/>
                                      </p:to>
                                    </p:set>
                                    <p:animEffect transition="in" filter="fade">
                                      <p:cBhvr>
                                        <p:cTn id="19" dur="1000"/>
                                        <p:tgtEl>
                                          <p:spTgt spid="577"/>
                                        </p:tgtEl>
                                      </p:cBhvr>
                                    </p:animEffect>
                                  </p:childTnLst>
                                </p:cTn>
                              </p:par>
                              <p:par>
                                <p:cTn id="20" presetID="10" presetClass="entr" presetSubtype="0" fill="hold" nodeType="withEffect">
                                  <p:stCondLst>
                                    <p:cond delay="0"/>
                                  </p:stCondLst>
                                  <p:childTnLst>
                                    <p:set>
                                      <p:cBhvr>
                                        <p:cTn id="21" dur="1" fill="hold">
                                          <p:stCondLst>
                                            <p:cond delay="0"/>
                                          </p:stCondLst>
                                        </p:cTn>
                                        <p:tgtEl>
                                          <p:spTgt spid="578"/>
                                        </p:tgtEl>
                                        <p:attrNameLst>
                                          <p:attrName>style.visibility</p:attrName>
                                        </p:attrNameLst>
                                      </p:cBhvr>
                                      <p:to>
                                        <p:strVal val="visible"/>
                                      </p:to>
                                    </p:set>
                                    <p:animEffect transition="in" filter="fade">
                                      <p:cBhvr>
                                        <p:cTn id="22" dur="1000"/>
                                        <p:tgtEl>
                                          <p:spTgt spid="578"/>
                                        </p:tgtEl>
                                      </p:cBhvr>
                                    </p:animEffect>
                                  </p:childTnLst>
                                </p:cTn>
                              </p:par>
                              <p:par>
                                <p:cTn id="23" presetID="10" presetClass="entr" presetSubtype="0" fill="hold" nodeType="withEffect">
                                  <p:stCondLst>
                                    <p:cond delay="0"/>
                                  </p:stCondLst>
                                  <p:childTnLst>
                                    <p:set>
                                      <p:cBhvr>
                                        <p:cTn id="24" dur="1" fill="hold">
                                          <p:stCondLst>
                                            <p:cond delay="0"/>
                                          </p:stCondLst>
                                        </p:cTn>
                                        <p:tgtEl>
                                          <p:spTgt spid="579"/>
                                        </p:tgtEl>
                                        <p:attrNameLst>
                                          <p:attrName>style.visibility</p:attrName>
                                        </p:attrNameLst>
                                      </p:cBhvr>
                                      <p:to>
                                        <p:strVal val="visible"/>
                                      </p:to>
                                    </p:set>
                                    <p:animEffect transition="in" filter="fade">
                                      <p:cBhvr>
                                        <p:cTn id="25" dur="1000"/>
                                        <p:tgtEl>
                                          <p:spTgt spid="579"/>
                                        </p:tgtEl>
                                      </p:cBhvr>
                                    </p:animEffect>
                                  </p:childTnLst>
                                </p:cTn>
                              </p:par>
                              <p:par>
                                <p:cTn id="26" presetID="10" presetClass="entr" presetSubtype="0" fill="hold" nodeType="withEffect">
                                  <p:stCondLst>
                                    <p:cond delay="0"/>
                                  </p:stCondLst>
                                  <p:childTnLst>
                                    <p:set>
                                      <p:cBhvr>
                                        <p:cTn id="27" dur="1" fill="hold">
                                          <p:stCondLst>
                                            <p:cond delay="0"/>
                                          </p:stCondLst>
                                        </p:cTn>
                                        <p:tgtEl>
                                          <p:spTgt spid="580"/>
                                        </p:tgtEl>
                                        <p:attrNameLst>
                                          <p:attrName>style.visibility</p:attrName>
                                        </p:attrNameLst>
                                      </p:cBhvr>
                                      <p:to>
                                        <p:strVal val="visible"/>
                                      </p:to>
                                    </p:set>
                                    <p:animEffect transition="in" filter="fade">
                                      <p:cBhvr>
                                        <p:cTn id="28" dur="1000"/>
                                        <p:tgtEl>
                                          <p:spTgt spid="580"/>
                                        </p:tgtEl>
                                      </p:cBhvr>
                                    </p:animEffect>
                                  </p:childTnLst>
                                </p:cTn>
                              </p:par>
                              <p:par>
                                <p:cTn id="29" presetID="10" presetClass="entr" presetSubtype="0" fill="hold" nodeType="withEffect">
                                  <p:stCondLst>
                                    <p:cond delay="0"/>
                                  </p:stCondLst>
                                  <p:childTnLst>
                                    <p:set>
                                      <p:cBhvr>
                                        <p:cTn id="30" dur="1" fill="hold">
                                          <p:stCondLst>
                                            <p:cond delay="0"/>
                                          </p:stCondLst>
                                        </p:cTn>
                                        <p:tgtEl>
                                          <p:spTgt spid="581"/>
                                        </p:tgtEl>
                                        <p:attrNameLst>
                                          <p:attrName>style.visibility</p:attrName>
                                        </p:attrNameLst>
                                      </p:cBhvr>
                                      <p:to>
                                        <p:strVal val="visible"/>
                                      </p:to>
                                    </p:set>
                                    <p:animEffect transition="in" filter="fade">
                                      <p:cBhvr>
                                        <p:cTn id="31" dur="1000"/>
                                        <p:tgtEl>
                                          <p:spTgt spid="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56"/>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are some failure cases of k-means?</a:t>
            </a:r>
            <a:endParaRPr b="1" u="sng"/>
          </a:p>
        </p:txBody>
      </p:sp>
      <p:sp>
        <p:nvSpPr>
          <p:cNvPr id="588" name="Google Shape;588;p56"/>
          <p:cNvSpPr txBox="1"/>
          <p:nvPr/>
        </p:nvSpPr>
        <p:spPr>
          <a:xfrm>
            <a:off x="-33122" y="132785"/>
            <a:ext cx="8765100" cy="13275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000"/>
              </a:spcBef>
              <a:spcAft>
                <a:spcPts val="0"/>
              </a:spcAft>
              <a:buSzPts val="1100"/>
              <a:buChar char="●"/>
            </a:pPr>
            <a:r>
              <a:rPr lang="en" sz="1100"/>
              <a:t>Bad initialization/optimization</a:t>
            </a:r>
            <a:endParaRPr sz="1100"/>
          </a:p>
          <a:p>
            <a:pPr marL="457200" lvl="0" indent="-298450" algn="l" rtl="0">
              <a:lnSpc>
                <a:spcPct val="115000"/>
              </a:lnSpc>
              <a:spcBef>
                <a:spcPts val="0"/>
              </a:spcBef>
              <a:spcAft>
                <a:spcPts val="0"/>
              </a:spcAft>
              <a:buSzPts val="1100"/>
              <a:buChar char="●"/>
            </a:pPr>
            <a:r>
              <a:rPr lang="en" sz="1100"/>
              <a:t>Spherical data (can be mitigated by embedding in a high dim space, or using polar coords)</a:t>
            </a:r>
            <a:endParaRPr sz="1100"/>
          </a:p>
          <a:p>
            <a:pPr marL="457200" lvl="0" indent="-298450" algn="l" rtl="0">
              <a:lnSpc>
                <a:spcPct val="115000"/>
              </a:lnSpc>
              <a:spcBef>
                <a:spcPts val="0"/>
              </a:spcBef>
              <a:spcAft>
                <a:spcPts val="0"/>
              </a:spcAft>
              <a:buSzPts val="1100"/>
              <a:buChar char="●"/>
            </a:pPr>
            <a:r>
              <a:rPr lang="en" sz="1100"/>
              <a:t>Data where there are no clusters</a:t>
            </a:r>
            <a:endParaRPr sz="1100"/>
          </a:p>
          <a:p>
            <a:pPr marL="457200" lvl="0" indent="-298450" algn="l" rtl="0">
              <a:lnSpc>
                <a:spcPct val="115000"/>
              </a:lnSpc>
              <a:spcBef>
                <a:spcPts val="0"/>
              </a:spcBef>
              <a:spcAft>
                <a:spcPts val="0"/>
              </a:spcAft>
              <a:buSzPts val="1100"/>
              <a:buChar char="●"/>
            </a:pPr>
            <a:r>
              <a:rPr lang="en" sz="1100"/>
              <a:t>Clusters of different variances and sparsity</a:t>
            </a:r>
            <a:endParaRPr sz="1100"/>
          </a:p>
          <a:p>
            <a:pPr marL="914400" lvl="1" indent="-298450" algn="l" rtl="0">
              <a:lnSpc>
                <a:spcPct val="115000"/>
              </a:lnSpc>
              <a:spcBef>
                <a:spcPts val="0"/>
              </a:spcBef>
              <a:spcAft>
                <a:spcPts val="0"/>
              </a:spcAft>
              <a:buSzPts val="1100"/>
              <a:buChar char="○"/>
            </a:pPr>
            <a:r>
              <a:rPr lang="en" sz="1100"/>
              <a:t>More weight assigned to larger clusters</a:t>
            </a:r>
            <a:endParaRPr sz="1100"/>
          </a:p>
          <a:p>
            <a:pPr marL="914400" lvl="1" indent="-298450" algn="l" rtl="0">
              <a:lnSpc>
                <a:spcPct val="115000"/>
              </a:lnSpc>
              <a:spcBef>
                <a:spcPts val="0"/>
              </a:spcBef>
              <a:spcAft>
                <a:spcPts val="0"/>
              </a:spcAft>
              <a:buSzPts val="1100"/>
              <a:buChar char="○"/>
            </a:pPr>
            <a:r>
              <a:rPr lang="en" sz="1100"/>
              <a:t>Instead use GMM, which generalities k-means for non-homoscedastic and ellipsoid cases</a:t>
            </a:r>
            <a:endParaRPr sz="1100"/>
          </a:p>
        </p:txBody>
      </p:sp>
      <p:sp>
        <p:nvSpPr>
          <p:cNvPr id="589" name="Google Shape;589;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pic>
        <p:nvPicPr>
          <p:cNvPr id="590" name="Google Shape;590;p56"/>
          <p:cNvPicPr preferRelativeResize="0"/>
          <p:nvPr/>
        </p:nvPicPr>
        <p:blipFill>
          <a:blip r:embed="rId3">
            <a:alphaModFix/>
          </a:blip>
          <a:stretch>
            <a:fillRect/>
          </a:stretch>
        </p:blipFill>
        <p:spPr>
          <a:xfrm>
            <a:off x="137600" y="1486303"/>
            <a:ext cx="3173314" cy="2228875"/>
          </a:xfrm>
          <a:prstGeom prst="rect">
            <a:avLst/>
          </a:prstGeom>
          <a:noFill/>
          <a:ln>
            <a:noFill/>
          </a:ln>
        </p:spPr>
      </p:pic>
      <p:pic>
        <p:nvPicPr>
          <p:cNvPr id="591" name="Google Shape;591;p56"/>
          <p:cNvPicPr preferRelativeResize="0"/>
          <p:nvPr/>
        </p:nvPicPr>
        <p:blipFill>
          <a:blip r:embed="rId4">
            <a:alphaModFix/>
          </a:blip>
          <a:stretch>
            <a:fillRect/>
          </a:stretch>
        </p:blipFill>
        <p:spPr>
          <a:xfrm>
            <a:off x="5927646" y="1470625"/>
            <a:ext cx="3013625" cy="2260225"/>
          </a:xfrm>
          <a:prstGeom prst="rect">
            <a:avLst/>
          </a:prstGeom>
          <a:noFill/>
          <a:ln>
            <a:noFill/>
          </a:ln>
        </p:spPr>
      </p:pic>
      <p:pic>
        <p:nvPicPr>
          <p:cNvPr id="592" name="Google Shape;592;p56"/>
          <p:cNvPicPr preferRelativeResize="0"/>
          <p:nvPr/>
        </p:nvPicPr>
        <p:blipFill>
          <a:blip r:embed="rId5">
            <a:alphaModFix/>
          </a:blip>
          <a:stretch>
            <a:fillRect/>
          </a:stretch>
        </p:blipFill>
        <p:spPr>
          <a:xfrm>
            <a:off x="3410025" y="1635751"/>
            <a:ext cx="2130250" cy="2079425"/>
          </a:xfrm>
          <a:prstGeom prst="rect">
            <a:avLst/>
          </a:prstGeom>
          <a:noFill/>
          <a:ln>
            <a:noFill/>
          </a:ln>
        </p:spPr>
      </p:pic>
      <p:pic>
        <p:nvPicPr>
          <p:cNvPr id="593" name="Google Shape;593;p56"/>
          <p:cNvPicPr preferRelativeResize="0"/>
          <p:nvPr/>
        </p:nvPicPr>
        <p:blipFill>
          <a:blip r:embed="rId6">
            <a:alphaModFix/>
          </a:blip>
          <a:stretch>
            <a:fillRect/>
          </a:stretch>
        </p:blipFill>
        <p:spPr>
          <a:xfrm>
            <a:off x="5180525" y="3819301"/>
            <a:ext cx="2923276" cy="1180274"/>
          </a:xfrm>
          <a:prstGeom prst="rect">
            <a:avLst/>
          </a:prstGeom>
          <a:noFill/>
          <a:ln>
            <a:noFill/>
          </a:ln>
        </p:spPr>
      </p:pic>
      <p:sp>
        <p:nvSpPr>
          <p:cNvPr id="3" name="TextBox 2">
            <a:extLst>
              <a:ext uri="{FF2B5EF4-FFF2-40B4-BE49-F238E27FC236}">
                <a16:creationId xmlns:a16="http://schemas.microsoft.com/office/drawing/2014/main" id="{65F151D3-6EED-43EB-0211-BDF44FA0A05D}"/>
              </a:ext>
            </a:extLst>
          </p:cNvPr>
          <p:cNvSpPr txBox="1"/>
          <p:nvPr/>
        </p:nvSpPr>
        <p:spPr>
          <a:xfrm>
            <a:off x="8040813" y="4974916"/>
            <a:ext cx="1095172" cy="184666"/>
          </a:xfrm>
          <a:prstGeom prst="rect">
            <a:avLst/>
          </a:prstGeom>
          <a:noFill/>
        </p:spPr>
        <p:txBody>
          <a:bodyPr wrap="none" rtlCol="0">
            <a:spAutoFit/>
          </a:bodyPr>
          <a:lstStyle/>
          <a:p>
            <a:r>
              <a:rPr lang="en-US" sz="600" i="1" dirty="0"/>
              <a:t>Misc. Classical ML Models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8"/>
                                        </p:tgtEl>
                                        <p:attrNameLst>
                                          <p:attrName>style.visibility</p:attrName>
                                        </p:attrNameLst>
                                      </p:cBhvr>
                                      <p:to>
                                        <p:strVal val="visible"/>
                                      </p:to>
                                    </p:set>
                                    <p:animEffect transition="in" filter="fade">
                                      <p:cBhvr>
                                        <p:cTn id="7" dur="1000"/>
                                        <p:tgtEl>
                                          <p:spTgt spid="588"/>
                                        </p:tgtEl>
                                      </p:cBhvr>
                                    </p:animEffect>
                                  </p:childTnLst>
                                </p:cTn>
                              </p:par>
                              <p:par>
                                <p:cTn id="8" presetID="10" presetClass="entr" presetSubtype="0" fill="hold" nodeType="withEffect">
                                  <p:stCondLst>
                                    <p:cond delay="0"/>
                                  </p:stCondLst>
                                  <p:childTnLst>
                                    <p:set>
                                      <p:cBhvr>
                                        <p:cTn id="9" dur="1" fill="hold">
                                          <p:stCondLst>
                                            <p:cond delay="0"/>
                                          </p:stCondLst>
                                        </p:cTn>
                                        <p:tgtEl>
                                          <p:spTgt spid="589"/>
                                        </p:tgtEl>
                                        <p:attrNameLst>
                                          <p:attrName>style.visibility</p:attrName>
                                        </p:attrNameLst>
                                      </p:cBhvr>
                                      <p:to>
                                        <p:strVal val="visible"/>
                                      </p:to>
                                    </p:set>
                                    <p:animEffect transition="in" filter="fade">
                                      <p:cBhvr>
                                        <p:cTn id="10" dur="1000"/>
                                        <p:tgtEl>
                                          <p:spTgt spid="589"/>
                                        </p:tgtEl>
                                      </p:cBhvr>
                                    </p:animEffect>
                                  </p:childTnLst>
                                </p:cTn>
                              </p:par>
                              <p:par>
                                <p:cTn id="11" presetID="10" presetClass="entr" presetSubtype="0" fill="hold" nodeType="withEffect">
                                  <p:stCondLst>
                                    <p:cond delay="0"/>
                                  </p:stCondLst>
                                  <p:childTnLst>
                                    <p:set>
                                      <p:cBhvr>
                                        <p:cTn id="12" dur="1" fill="hold">
                                          <p:stCondLst>
                                            <p:cond delay="0"/>
                                          </p:stCondLst>
                                        </p:cTn>
                                        <p:tgtEl>
                                          <p:spTgt spid="590"/>
                                        </p:tgtEl>
                                        <p:attrNameLst>
                                          <p:attrName>style.visibility</p:attrName>
                                        </p:attrNameLst>
                                      </p:cBhvr>
                                      <p:to>
                                        <p:strVal val="visible"/>
                                      </p:to>
                                    </p:set>
                                    <p:animEffect transition="in" filter="fade">
                                      <p:cBhvr>
                                        <p:cTn id="13" dur="1000"/>
                                        <p:tgtEl>
                                          <p:spTgt spid="590"/>
                                        </p:tgtEl>
                                      </p:cBhvr>
                                    </p:animEffect>
                                  </p:childTnLst>
                                </p:cTn>
                              </p:par>
                              <p:par>
                                <p:cTn id="14" presetID="10" presetClass="entr" presetSubtype="0" fill="hold" nodeType="withEffect">
                                  <p:stCondLst>
                                    <p:cond delay="0"/>
                                  </p:stCondLst>
                                  <p:childTnLst>
                                    <p:set>
                                      <p:cBhvr>
                                        <p:cTn id="15" dur="1" fill="hold">
                                          <p:stCondLst>
                                            <p:cond delay="0"/>
                                          </p:stCondLst>
                                        </p:cTn>
                                        <p:tgtEl>
                                          <p:spTgt spid="591"/>
                                        </p:tgtEl>
                                        <p:attrNameLst>
                                          <p:attrName>style.visibility</p:attrName>
                                        </p:attrNameLst>
                                      </p:cBhvr>
                                      <p:to>
                                        <p:strVal val="visible"/>
                                      </p:to>
                                    </p:set>
                                    <p:animEffect transition="in" filter="fade">
                                      <p:cBhvr>
                                        <p:cTn id="16" dur="1000"/>
                                        <p:tgtEl>
                                          <p:spTgt spid="591"/>
                                        </p:tgtEl>
                                      </p:cBhvr>
                                    </p:animEffect>
                                  </p:childTnLst>
                                </p:cTn>
                              </p:par>
                              <p:par>
                                <p:cTn id="17" presetID="10" presetClass="entr" presetSubtype="0" fill="hold" nodeType="withEffect">
                                  <p:stCondLst>
                                    <p:cond delay="0"/>
                                  </p:stCondLst>
                                  <p:childTnLst>
                                    <p:set>
                                      <p:cBhvr>
                                        <p:cTn id="18" dur="1" fill="hold">
                                          <p:stCondLst>
                                            <p:cond delay="0"/>
                                          </p:stCondLst>
                                        </p:cTn>
                                        <p:tgtEl>
                                          <p:spTgt spid="592"/>
                                        </p:tgtEl>
                                        <p:attrNameLst>
                                          <p:attrName>style.visibility</p:attrName>
                                        </p:attrNameLst>
                                      </p:cBhvr>
                                      <p:to>
                                        <p:strVal val="visible"/>
                                      </p:to>
                                    </p:set>
                                    <p:animEffect transition="in" filter="fade">
                                      <p:cBhvr>
                                        <p:cTn id="19" dur="1000"/>
                                        <p:tgtEl>
                                          <p:spTgt spid="592"/>
                                        </p:tgtEl>
                                      </p:cBhvr>
                                    </p:animEffect>
                                  </p:childTnLst>
                                </p:cTn>
                              </p:par>
                              <p:par>
                                <p:cTn id="20" presetID="10" presetClass="entr" presetSubtype="0" fill="hold" nodeType="withEffect">
                                  <p:stCondLst>
                                    <p:cond delay="0"/>
                                  </p:stCondLst>
                                  <p:childTnLst>
                                    <p:set>
                                      <p:cBhvr>
                                        <p:cTn id="21" dur="1" fill="hold">
                                          <p:stCondLst>
                                            <p:cond delay="0"/>
                                          </p:stCondLst>
                                        </p:cTn>
                                        <p:tgtEl>
                                          <p:spTgt spid="593"/>
                                        </p:tgtEl>
                                        <p:attrNameLst>
                                          <p:attrName>style.visibility</p:attrName>
                                        </p:attrNameLst>
                                      </p:cBhvr>
                                      <p:to>
                                        <p:strVal val="visible"/>
                                      </p:to>
                                    </p:set>
                                    <p:animEffect transition="in" filter="fade">
                                      <p:cBhvr>
                                        <p:cTn id="22" dur="1000"/>
                                        <p:tgtEl>
                                          <p:spTgt spid="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57"/>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How are mixture models formulated, optimized, and used?</a:t>
            </a:r>
            <a:endParaRPr b="1" u="sng"/>
          </a:p>
        </p:txBody>
      </p:sp>
      <p:sp>
        <p:nvSpPr>
          <p:cNvPr id="599" name="Google Shape;599;p57"/>
          <p:cNvSpPr txBox="1"/>
          <p:nvPr/>
        </p:nvSpPr>
        <p:spPr>
          <a:xfrm>
            <a:off x="-33122" y="132785"/>
            <a:ext cx="8765100" cy="143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 sz="1000"/>
              <a:t>There are two types of random variables we are trying to model: the observed variable X and the </a:t>
            </a:r>
            <a:r>
              <a:rPr lang="en" sz="1000">
                <a:solidFill>
                  <a:schemeClr val="dk1"/>
                </a:solidFill>
              </a:rPr>
              <a:t>hidden state variable Z we’re “unaware of”.</a:t>
            </a:r>
            <a:endParaRPr sz="1000"/>
          </a:p>
          <a:p>
            <a:pPr marL="0" lvl="0" indent="0" algn="l" rtl="0">
              <a:lnSpc>
                <a:spcPct val="115000"/>
              </a:lnSpc>
              <a:spcBef>
                <a:spcPts val="1000"/>
              </a:spcBef>
              <a:spcAft>
                <a:spcPts val="0"/>
              </a:spcAft>
              <a:buClr>
                <a:schemeClr val="dk1"/>
              </a:buClr>
              <a:buSzPts val="1100"/>
              <a:buFont typeface="Arial"/>
              <a:buNone/>
            </a:pPr>
            <a:r>
              <a:rPr lang="en" sz="1000"/>
              <a:t>Observations are realized with a two step procedure:</a:t>
            </a:r>
            <a:endParaRPr sz="1000"/>
          </a:p>
          <a:p>
            <a:pPr marL="457200" lvl="0" indent="-292100" algn="l" rtl="0">
              <a:lnSpc>
                <a:spcPct val="115000"/>
              </a:lnSpc>
              <a:spcBef>
                <a:spcPts val="1000"/>
              </a:spcBef>
              <a:spcAft>
                <a:spcPts val="0"/>
              </a:spcAft>
              <a:buSzPts val="1000"/>
              <a:buAutoNum type="arabicPeriod"/>
            </a:pPr>
            <a:r>
              <a:rPr lang="en" sz="1000"/>
              <a:t>z is sampled from Z, with pdf P(Z=z)</a:t>
            </a:r>
            <a:endParaRPr sz="1000"/>
          </a:p>
          <a:p>
            <a:pPr marL="457200" lvl="0" indent="-292100" algn="l" rtl="0">
              <a:lnSpc>
                <a:spcPct val="115000"/>
              </a:lnSpc>
              <a:spcBef>
                <a:spcPts val="0"/>
              </a:spcBef>
              <a:spcAft>
                <a:spcPts val="0"/>
              </a:spcAft>
              <a:buSzPts val="1000"/>
              <a:buAutoNum type="arabicPeriod"/>
            </a:pPr>
            <a:r>
              <a:rPr lang="en" sz="1000"/>
              <a:t>x|z is sampled from X|Z, with pdf P(X=x|Z=z).</a:t>
            </a:r>
            <a:endParaRPr sz="1000"/>
          </a:p>
          <a:p>
            <a:pPr marL="0" lvl="0" indent="0" algn="l" rtl="0">
              <a:lnSpc>
                <a:spcPct val="115000"/>
              </a:lnSpc>
              <a:spcBef>
                <a:spcPts val="1000"/>
              </a:spcBef>
              <a:spcAft>
                <a:spcPts val="1000"/>
              </a:spcAft>
              <a:buNone/>
            </a:pPr>
            <a:r>
              <a:rPr lang="en" sz="1000"/>
              <a:t>The components of a mixture model are as follows:</a:t>
            </a:r>
            <a:endParaRPr sz="1000"/>
          </a:p>
        </p:txBody>
      </p:sp>
      <p:sp>
        <p:nvSpPr>
          <p:cNvPr id="600" name="Google Shape;600;p57"/>
          <p:cNvSpPr txBox="1">
            <a:spLocks noGrp="1"/>
          </p:cNvSpPr>
          <p:nvPr>
            <p:ph type="sldNum" idx="12"/>
          </p:nvPr>
        </p:nvSpPr>
        <p:spPr>
          <a:xfrm>
            <a:off x="8701058" y="48918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pic>
        <p:nvPicPr>
          <p:cNvPr id="601" name="Google Shape;601;p57"/>
          <p:cNvPicPr preferRelativeResize="0"/>
          <p:nvPr/>
        </p:nvPicPr>
        <p:blipFill>
          <a:blip r:embed="rId3">
            <a:alphaModFix/>
          </a:blip>
          <a:stretch>
            <a:fillRect/>
          </a:stretch>
        </p:blipFill>
        <p:spPr>
          <a:xfrm>
            <a:off x="66425" y="1566524"/>
            <a:ext cx="5476726" cy="1673175"/>
          </a:xfrm>
          <a:prstGeom prst="rect">
            <a:avLst/>
          </a:prstGeom>
          <a:noFill/>
          <a:ln>
            <a:noFill/>
          </a:ln>
        </p:spPr>
      </p:pic>
      <p:sp>
        <p:nvSpPr>
          <p:cNvPr id="602" name="Google Shape;602;p57"/>
          <p:cNvSpPr txBox="1"/>
          <p:nvPr/>
        </p:nvSpPr>
        <p:spPr>
          <a:xfrm>
            <a:off x="-33122" y="3168997"/>
            <a:ext cx="87651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sz="900"/>
              <a:t>Then, for example for a multivariate gaussian mixture model, the probability of an observation would be calculated as:</a:t>
            </a:r>
            <a:endParaRPr sz="900"/>
          </a:p>
        </p:txBody>
      </p:sp>
      <p:pic>
        <p:nvPicPr>
          <p:cNvPr id="603" name="Google Shape;603;p57"/>
          <p:cNvPicPr preferRelativeResize="0"/>
          <p:nvPr/>
        </p:nvPicPr>
        <p:blipFill>
          <a:blip r:embed="rId4">
            <a:alphaModFix/>
          </a:blip>
          <a:stretch>
            <a:fillRect/>
          </a:stretch>
        </p:blipFill>
        <p:spPr>
          <a:xfrm>
            <a:off x="6032725" y="3150797"/>
            <a:ext cx="1207250" cy="359500"/>
          </a:xfrm>
          <a:prstGeom prst="rect">
            <a:avLst/>
          </a:prstGeom>
          <a:noFill/>
          <a:ln>
            <a:noFill/>
          </a:ln>
        </p:spPr>
      </p:pic>
      <p:sp>
        <p:nvSpPr>
          <p:cNvPr id="604" name="Google Shape;604;p57"/>
          <p:cNvSpPr txBox="1"/>
          <p:nvPr/>
        </p:nvSpPr>
        <p:spPr>
          <a:xfrm>
            <a:off x="-16425" y="3523000"/>
            <a:ext cx="6706800" cy="156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 sz="900"/>
              <a:t>The EM algorithm is an iterative method to find the MLE or MAP, when models depends on unobserved latent variables. So, it’s a natural fit for mixture models.</a:t>
            </a:r>
            <a:endParaRPr sz="900"/>
          </a:p>
          <a:p>
            <a:pPr marL="0" lvl="0" indent="0" algn="l" rtl="0">
              <a:lnSpc>
                <a:spcPct val="115000"/>
              </a:lnSpc>
              <a:spcBef>
                <a:spcPts val="1000"/>
              </a:spcBef>
              <a:spcAft>
                <a:spcPts val="0"/>
              </a:spcAft>
              <a:buNone/>
            </a:pPr>
            <a:r>
              <a:rPr lang="en" sz="900"/>
              <a:t>Applications of mixture models:</a:t>
            </a:r>
            <a:endParaRPr sz="900"/>
          </a:p>
          <a:p>
            <a:pPr marL="457200" lvl="0" indent="-285750" algn="l" rtl="0">
              <a:lnSpc>
                <a:spcPct val="115000"/>
              </a:lnSpc>
              <a:spcBef>
                <a:spcPts val="0"/>
              </a:spcBef>
              <a:spcAft>
                <a:spcPts val="0"/>
              </a:spcAft>
              <a:buSzPts val="900"/>
              <a:buChar char="●"/>
            </a:pPr>
            <a:r>
              <a:rPr lang="en" sz="900"/>
              <a:t>Model a distribution for a dataset, and be able to understand the approximate probability of future values.</a:t>
            </a:r>
            <a:endParaRPr sz="900"/>
          </a:p>
          <a:p>
            <a:pPr marL="457200" lvl="0" indent="-285750" algn="l" rtl="0">
              <a:lnSpc>
                <a:spcPct val="115000"/>
              </a:lnSpc>
              <a:spcBef>
                <a:spcPts val="0"/>
              </a:spcBef>
              <a:spcAft>
                <a:spcPts val="0"/>
              </a:spcAft>
              <a:buSzPts val="900"/>
              <a:buChar char="●"/>
            </a:pPr>
            <a:r>
              <a:rPr lang="en" sz="900"/>
              <a:t>Clustering the data into K groups (ie, more sophisticated way to do k-means with soft assignment; argmax for hard)</a:t>
            </a:r>
            <a:endParaRPr sz="900"/>
          </a:p>
          <a:p>
            <a:pPr marL="914400" lvl="1" indent="-285750" algn="l" rtl="0">
              <a:lnSpc>
                <a:spcPct val="115000"/>
              </a:lnSpc>
              <a:spcBef>
                <a:spcPts val="0"/>
              </a:spcBef>
              <a:spcAft>
                <a:spcPts val="0"/>
              </a:spcAft>
              <a:buSzPts val="900"/>
              <a:buChar char="○"/>
            </a:pPr>
            <a:r>
              <a:rPr lang="en" sz="900"/>
              <a:t>Given a data point, can compute the probability from each component distribution for each z by P(X,Z)=P(X|Z)P(Z)</a:t>
            </a:r>
            <a:endParaRPr sz="900"/>
          </a:p>
          <a:p>
            <a:pPr marL="914400" lvl="1" indent="-285750" algn="l" rtl="0">
              <a:lnSpc>
                <a:spcPct val="115000"/>
              </a:lnSpc>
              <a:spcBef>
                <a:spcPts val="0"/>
              </a:spcBef>
              <a:spcAft>
                <a:spcPts val="0"/>
              </a:spcAft>
              <a:buSzPts val="900"/>
              <a:buChar char="○"/>
            </a:pPr>
            <a:r>
              <a:rPr lang="en" sz="900"/>
              <a:t>It can be shown that k-means can fit spheres while GMMs can fit ellipsoids with non-identity covariances</a:t>
            </a:r>
            <a:endParaRPr sz="900"/>
          </a:p>
        </p:txBody>
      </p:sp>
      <p:pic>
        <p:nvPicPr>
          <p:cNvPr id="605" name="Google Shape;605;p57"/>
          <p:cNvPicPr preferRelativeResize="0"/>
          <p:nvPr/>
        </p:nvPicPr>
        <p:blipFill>
          <a:blip r:embed="rId5">
            <a:alphaModFix/>
          </a:blip>
          <a:stretch>
            <a:fillRect/>
          </a:stretch>
        </p:blipFill>
        <p:spPr>
          <a:xfrm>
            <a:off x="7239975" y="496250"/>
            <a:ext cx="1461075" cy="1484515"/>
          </a:xfrm>
          <a:prstGeom prst="rect">
            <a:avLst/>
          </a:prstGeom>
          <a:noFill/>
          <a:ln>
            <a:noFill/>
          </a:ln>
        </p:spPr>
      </p:pic>
      <p:pic>
        <p:nvPicPr>
          <p:cNvPr id="606" name="Google Shape;606;p57"/>
          <p:cNvPicPr preferRelativeResize="0"/>
          <p:nvPr/>
        </p:nvPicPr>
        <p:blipFill>
          <a:blip r:embed="rId6">
            <a:alphaModFix/>
          </a:blip>
          <a:stretch>
            <a:fillRect/>
          </a:stretch>
        </p:blipFill>
        <p:spPr>
          <a:xfrm>
            <a:off x="6723500" y="3522992"/>
            <a:ext cx="2420500" cy="896850"/>
          </a:xfrm>
          <a:prstGeom prst="rect">
            <a:avLst/>
          </a:prstGeom>
          <a:noFill/>
          <a:ln>
            <a:noFill/>
          </a:ln>
        </p:spPr>
      </p:pic>
      <p:pic>
        <p:nvPicPr>
          <p:cNvPr id="607" name="Google Shape;607;p57"/>
          <p:cNvPicPr preferRelativeResize="0"/>
          <p:nvPr/>
        </p:nvPicPr>
        <p:blipFill>
          <a:blip r:embed="rId7">
            <a:alphaModFix/>
          </a:blip>
          <a:stretch>
            <a:fillRect/>
          </a:stretch>
        </p:blipFill>
        <p:spPr>
          <a:xfrm>
            <a:off x="4209300" y="669833"/>
            <a:ext cx="2962150" cy="511750"/>
          </a:xfrm>
          <a:prstGeom prst="rect">
            <a:avLst/>
          </a:prstGeom>
          <a:noFill/>
          <a:ln>
            <a:noFill/>
          </a:ln>
        </p:spPr>
      </p:pic>
      <p:sp>
        <p:nvSpPr>
          <p:cNvPr id="3" name="TextBox 2">
            <a:extLst>
              <a:ext uri="{FF2B5EF4-FFF2-40B4-BE49-F238E27FC236}">
                <a16:creationId xmlns:a16="http://schemas.microsoft.com/office/drawing/2014/main" id="{A771F288-DC95-2024-E12C-069A78021CEB}"/>
              </a:ext>
            </a:extLst>
          </p:cNvPr>
          <p:cNvSpPr txBox="1"/>
          <p:nvPr/>
        </p:nvSpPr>
        <p:spPr>
          <a:xfrm>
            <a:off x="8040813" y="4974916"/>
            <a:ext cx="1095172" cy="184666"/>
          </a:xfrm>
          <a:prstGeom prst="rect">
            <a:avLst/>
          </a:prstGeom>
          <a:noFill/>
        </p:spPr>
        <p:txBody>
          <a:bodyPr wrap="none" rtlCol="0">
            <a:spAutoFit/>
          </a:bodyPr>
          <a:lstStyle/>
          <a:p>
            <a:r>
              <a:rPr lang="en-US" sz="600" i="1" dirty="0"/>
              <a:t>Misc. Classical ML Models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9"/>
                                        </p:tgtEl>
                                        <p:attrNameLst>
                                          <p:attrName>style.visibility</p:attrName>
                                        </p:attrNameLst>
                                      </p:cBhvr>
                                      <p:to>
                                        <p:strVal val="visible"/>
                                      </p:to>
                                    </p:set>
                                    <p:animEffect transition="in" filter="fade">
                                      <p:cBhvr>
                                        <p:cTn id="7" dur="1000"/>
                                        <p:tgtEl>
                                          <p:spTgt spid="599"/>
                                        </p:tgtEl>
                                      </p:cBhvr>
                                    </p:animEffect>
                                  </p:childTnLst>
                                </p:cTn>
                              </p:par>
                              <p:par>
                                <p:cTn id="8" presetID="10" presetClass="entr" presetSubtype="0" fill="hold" nodeType="withEffect">
                                  <p:stCondLst>
                                    <p:cond delay="0"/>
                                  </p:stCondLst>
                                  <p:childTnLst>
                                    <p:set>
                                      <p:cBhvr>
                                        <p:cTn id="9" dur="1" fill="hold">
                                          <p:stCondLst>
                                            <p:cond delay="0"/>
                                          </p:stCondLst>
                                        </p:cTn>
                                        <p:tgtEl>
                                          <p:spTgt spid="600"/>
                                        </p:tgtEl>
                                        <p:attrNameLst>
                                          <p:attrName>style.visibility</p:attrName>
                                        </p:attrNameLst>
                                      </p:cBhvr>
                                      <p:to>
                                        <p:strVal val="visible"/>
                                      </p:to>
                                    </p:set>
                                    <p:animEffect transition="in" filter="fade">
                                      <p:cBhvr>
                                        <p:cTn id="10" dur="1000"/>
                                        <p:tgtEl>
                                          <p:spTgt spid="600"/>
                                        </p:tgtEl>
                                      </p:cBhvr>
                                    </p:animEffect>
                                  </p:childTnLst>
                                </p:cTn>
                              </p:par>
                              <p:par>
                                <p:cTn id="11" presetID="10" presetClass="entr" presetSubtype="0" fill="hold" nodeType="withEffect">
                                  <p:stCondLst>
                                    <p:cond delay="0"/>
                                  </p:stCondLst>
                                  <p:childTnLst>
                                    <p:set>
                                      <p:cBhvr>
                                        <p:cTn id="12" dur="1" fill="hold">
                                          <p:stCondLst>
                                            <p:cond delay="0"/>
                                          </p:stCondLst>
                                        </p:cTn>
                                        <p:tgtEl>
                                          <p:spTgt spid="601"/>
                                        </p:tgtEl>
                                        <p:attrNameLst>
                                          <p:attrName>style.visibility</p:attrName>
                                        </p:attrNameLst>
                                      </p:cBhvr>
                                      <p:to>
                                        <p:strVal val="visible"/>
                                      </p:to>
                                    </p:set>
                                    <p:animEffect transition="in" filter="fade">
                                      <p:cBhvr>
                                        <p:cTn id="13" dur="1000"/>
                                        <p:tgtEl>
                                          <p:spTgt spid="601"/>
                                        </p:tgtEl>
                                      </p:cBhvr>
                                    </p:animEffect>
                                  </p:childTnLst>
                                </p:cTn>
                              </p:par>
                              <p:par>
                                <p:cTn id="14" presetID="10" presetClass="entr" presetSubtype="0" fill="hold" nodeType="withEffect">
                                  <p:stCondLst>
                                    <p:cond delay="0"/>
                                  </p:stCondLst>
                                  <p:childTnLst>
                                    <p:set>
                                      <p:cBhvr>
                                        <p:cTn id="15" dur="1" fill="hold">
                                          <p:stCondLst>
                                            <p:cond delay="0"/>
                                          </p:stCondLst>
                                        </p:cTn>
                                        <p:tgtEl>
                                          <p:spTgt spid="602"/>
                                        </p:tgtEl>
                                        <p:attrNameLst>
                                          <p:attrName>style.visibility</p:attrName>
                                        </p:attrNameLst>
                                      </p:cBhvr>
                                      <p:to>
                                        <p:strVal val="visible"/>
                                      </p:to>
                                    </p:set>
                                    <p:animEffect transition="in" filter="fade">
                                      <p:cBhvr>
                                        <p:cTn id="16" dur="1000"/>
                                        <p:tgtEl>
                                          <p:spTgt spid="602"/>
                                        </p:tgtEl>
                                      </p:cBhvr>
                                    </p:animEffect>
                                  </p:childTnLst>
                                </p:cTn>
                              </p:par>
                              <p:par>
                                <p:cTn id="17" presetID="10" presetClass="entr" presetSubtype="0" fill="hold" nodeType="withEffect">
                                  <p:stCondLst>
                                    <p:cond delay="0"/>
                                  </p:stCondLst>
                                  <p:childTnLst>
                                    <p:set>
                                      <p:cBhvr>
                                        <p:cTn id="18" dur="1" fill="hold">
                                          <p:stCondLst>
                                            <p:cond delay="0"/>
                                          </p:stCondLst>
                                        </p:cTn>
                                        <p:tgtEl>
                                          <p:spTgt spid="603"/>
                                        </p:tgtEl>
                                        <p:attrNameLst>
                                          <p:attrName>style.visibility</p:attrName>
                                        </p:attrNameLst>
                                      </p:cBhvr>
                                      <p:to>
                                        <p:strVal val="visible"/>
                                      </p:to>
                                    </p:set>
                                    <p:animEffect transition="in" filter="fade">
                                      <p:cBhvr>
                                        <p:cTn id="19" dur="1000"/>
                                        <p:tgtEl>
                                          <p:spTgt spid="603"/>
                                        </p:tgtEl>
                                      </p:cBhvr>
                                    </p:animEffect>
                                  </p:childTnLst>
                                </p:cTn>
                              </p:par>
                              <p:par>
                                <p:cTn id="20" presetID="10" presetClass="entr" presetSubtype="0" fill="hold" nodeType="withEffect">
                                  <p:stCondLst>
                                    <p:cond delay="0"/>
                                  </p:stCondLst>
                                  <p:childTnLst>
                                    <p:set>
                                      <p:cBhvr>
                                        <p:cTn id="21" dur="1" fill="hold">
                                          <p:stCondLst>
                                            <p:cond delay="0"/>
                                          </p:stCondLst>
                                        </p:cTn>
                                        <p:tgtEl>
                                          <p:spTgt spid="604"/>
                                        </p:tgtEl>
                                        <p:attrNameLst>
                                          <p:attrName>style.visibility</p:attrName>
                                        </p:attrNameLst>
                                      </p:cBhvr>
                                      <p:to>
                                        <p:strVal val="visible"/>
                                      </p:to>
                                    </p:set>
                                    <p:animEffect transition="in" filter="fade">
                                      <p:cBhvr>
                                        <p:cTn id="22" dur="1000"/>
                                        <p:tgtEl>
                                          <p:spTgt spid="604"/>
                                        </p:tgtEl>
                                      </p:cBhvr>
                                    </p:animEffect>
                                  </p:childTnLst>
                                </p:cTn>
                              </p:par>
                              <p:par>
                                <p:cTn id="23" presetID="10" presetClass="entr" presetSubtype="0" fill="hold" nodeType="withEffect">
                                  <p:stCondLst>
                                    <p:cond delay="0"/>
                                  </p:stCondLst>
                                  <p:childTnLst>
                                    <p:set>
                                      <p:cBhvr>
                                        <p:cTn id="24" dur="1" fill="hold">
                                          <p:stCondLst>
                                            <p:cond delay="0"/>
                                          </p:stCondLst>
                                        </p:cTn>
                                        <p:tgtEl>
                                          <p:spTgt spid="605"/>
                                        </p:tgtEl>
                                        <p:attrNameLst>
                                          <p:attrName>style.visibility</p:attrName>
                                        </p:attrNameLst>
                                      </p:cBhvr>
                                      <p:to>
                                        <p:strVal val="visible"/>
                                      </p:to>
                                    </p:set>
                                    <p:animEffect transition="in" filter="fade">
                                      <p:cBhvr>
                                        <p:cTn id="25" dur="1000"/>
                                        <p:tgtEl>
                                          <p:spTgt spid="605"/>
                                        </p:tgtEl>
                                      </p:cBhvr>
                                    </p:animEffect>
                                  </p:childTnLst>
                                </p:cTn>
                              </p:par>
                              <p:par>
                                <p:cTn id="26" presetID="10" presetClass="entr" presetSubtype="0" fill="hold" nodeType="withEffect">
                                  <p:stCondLst>
                                    <p:cond delay="0"/>
                                  </p:stCondLst>
                                  <p:childTnLst>
                                    <p:set>
                                      <p:cBhvr>
                                        <p:cTn id="27" dur="1" fill="hold">
                                          <p:stCondLst>
                                            <p:cond delay="0"/>
                                          </p:stCondLst>
                                        </p:cTn>
                                        <p:tgtEl>
                                          <p:spTgt spid="606"/>
                                        </p:tgtEl>
                                        <p:attrNameLst>
                                          <p:attrName>style.visibility</p:attrName>
                                        </p:attrNameLst>
                                      </p:cBhvr>
                                      <p:to>
                                        <p:strVal val="visible"/>
                                      </p:to>
                                    </p:set>
                                    <p:animEffect transition="in" filter="fade">
                                      <p:cBhvr>
                                        <p:cTn id="28" dur="1000"/>
                                        <p:tgtEl>
                                          <p:spTgt spid="606"/>
                                        </p:tgtEl>
                                      </p:cBhvr>
                                    </p:animEffect>
                                  </p:childTnLst>
                                </p:cTn>
                              </p:par>
                              <p:par>
                                <p:cTn id="29" presetID="10" presetClass="entr" presetSubtype="0" fill="hold" nodeType="withEffect">
                                  <p:stCondLst>
                                    <p:cond delay="0"/>
                                  </p:stCondLst>
                                  <p:childTnLst>
                                    <p:set>
                                      <p:cBhvr>
                                        <p:cTn id="30" dur="1" fill="hold">
                                          <p:stCondLst>
                                            <p:cond delay="0"/>
                                          </p:stCondLst>
                                        </p:cTn>
                                        <p:tgtEl>
                                          <p:spTgt spid="607"/>
                                        </p:tgtEl>
                                        <p:attrNameLst>
                                          <p:attrName>style.visibility</p:attrName>
                                        </p:attrNameLst>
                                      </p:cBhvr>
                                      <p:to>
                                        <p:strVal val="visible"/>
                                      </p:to>
                                    </p:set>
                                    <p:animEffect transition="in" filter="fade">
                                      <p:cBhvr>
                                        <p:cTn id="31" dur="1000"/>
                                        <p:tgtEl>
                                          <p:spTgt spid="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9"/>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Define, and compare/contrast logistic regression and softmax regression </a:t>
            </a:r>
            <a:endParaRPr b="1" u="sng"/>
          </a:p>
        </p:txBody>
      </p:sp>
      <p:sp>
        <p:nvSpPr>
          <p:cNvPr id="621" name="Google Shape;621;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pic>
        <p:nvPicPr>
          <p:cNvPr id="622" name="Google Shape;622;p59"/>
          <p:cNvPicPr preferRelativeResize="0"/>
          <p:nvPr/>
        </p:nvPicPr>
        <p:blipFill>
          <a:blip r:embed="rId3">
            <a:alphaModFix/>
          </a:blip>
          <a:stretch>
            <a:fillRect/>
          </a:stretch>
        </p:blipFill>
        <p:spPr>
          <a:xfrm>
            <a:off x="80250" y="705929"/>
            <a:ext cx="3929424" cy="1961051"/>
          </a:xfrm>
          <a:prstGeom prst="rect">
            <a:avLst/>
          </a:prstGeom>
          <a:noFill/>
          <a:ln w="9525" cap="flat" cmpd="sng">
            <a:solidFill>
              <a:schemeClr val="dk2"/>
            </a:solidFill>
            <a:prstDash val="solid"/>
            <a:round/>
            <a:headEnd type="none" w="sm" len="sm"/>
            <a:tailEnd type="none" w="sm" len="sm"/>
          </a:ln>
        </p:spPr>
      </p:pic>
      <p:pic>
        <p:nvPicPr>
          <p:cNvPr id="623" name="Google Shape;623;p59"/>
          <p:cNvPicPr preferRelativeResize="0"/>
          <p:nvPr/>
        </p:nvPicPr>
        <p:blipFill>
          <a:blip r:embed="rId4">
            <a:alphaModFix/>
          </a:blip>
          <a:stretch>
            <a:fillRect/>
          </a:stretch>
        </p:blipFill>
        <p:spPr>
          <a:xfrm>
            <a:off x="4162074" y="437303"/>
            <a:ext cx="4829524" cy="3345187"/>
          </a:xfrm>
          <a:prstGeom prst="rect">
            <a:avLst/>
          </a:prstGeom>
          <a:noFill/>
          <a:ln w="9525" cap="flat" cmpd="sng">
            <a:solidFill>
              <a:schemeClr val="dk2"/>
            </a:solidFill>
            <a:prstDash val="solid"/>
            <a:round/>
            <a:headEnd type="none" w="sm" len="sm"/>
            <a:tailEnd type="none" w="sm" len="sm"/>
          </a:ln>
        </p:spPr>
      </p:pic>
      <p:sp>
        <p:nvSpPr>
          <p:cNvPr id="3" name="TextBox 2">
            <a:extLst>
              <a:ext uri="{FF2B5EF4-FFF2-40B4-BE49-F238E27FC236}">
                <a16:creationId xmlns:a16="http://schemas.microsoft.com/office/drawing/2014/main" id="{894972DB-DC4B-23CE-451B-80CAB6B6B130}"/>
              </a:ext>
            </a:extLst>
          </p:cNvPr>
          <p:cNvSpPr txBox="1"/>
          <p:nvPr/>
        </p:nvSpPr>
        <p:spPr>
          <a:xfrm>
            <a:off x="8040813" y="4974916"/>
            <a:ext cx="1095172" cy="184666"/>
          </a:xfrm>
          <a:prstGeom prst="rect">
            <a:avLst/>
          </a:prstGeom>
          <a:noFill/>
        </p:spPr>
        <p:txBody>
          <a:bodyPr wrap="none" rtlCol="0">
            <a:spAutoFit/>
          </a:bodyPr>
          <a:lstStyle/>
          <a:p>
            <a:r>
              <a:rPr lang="en-US" sz="600" i="1" dirty="0"/>
              <a:t>Misc. Classical ML Models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1"/>
                                        </p:tgtEl>
                                        <p:attrNameLst>
                                          <p:attrName>style.visibility</p:attrName>
                                        </p:attrNameLst>
                                      </p:cBhvr>
                                      <p:to>
                                        <p:strVal val="visible"/>
                                      </p:to>
                                    </p:set>
                                    <p:animEffect transition="in" filter="fade">
                                      <p:cBhvr>
                                        <p:cTn id="7" dur="1000"/>
                                        <p:tgtEl>
                                          <p:spTgt spid="621"/>
                                        </p:tgtEl>
                                      </p:cBhvr>
                                    </p:animEffect>
                                  </p:childTnLst>
                                </p:cTn>
                              </p:par>
                              <p:par>
                                <p:cTn id="8" presetID="10" presetClass="entr" presetSubtype="0" fill="hold" nodeType="withEffect">
                                  <p:stCondLst>
                                    <p:cond delay="0"/>
                                  </p:stCondLst>
                                  <p:childTnLst>
                                    <p:set>
                                      <p:cBhvr>
                                        <p:cTn id="9" dur="1" fill="hold">
                                          <p:stCondLst>
                                            <p:cond delay="0"/>
                                          </p:stCondLst>
                                        </p:cTn>
                                        <p:tgtEl>
                                          <p:spTgt spid="622"/>
                                        </p:tgtEl>
                                        <p:attrNameLst>
                                          <p:attrName>style.visibility</p:attrName>
                                        </p:attrNameLst>
                                      </p:cBhvr>
                                      <p:to>
                                        <p:strVal val="visible"/>
                                      </p:to>
                                    </p:set>
                                    <p:animEffect transition="in" filter="fade">
                                      <p:cBhvr>
                                        <p:cTn id="10" dur="1000"/>
                                        <p:tgtEl>
                                          <p:spTgt spid="622"/>
                                        </p:tgtEl>
                                      </p:cBhvr>
                                    </p:animEffect>
                                  </p:childTnLst>
                                </p:cTn>
                              </p:par>
                              <p:par>
                                <p:cTn id="11" presetID="10" presetClass="entr" presetSubtype="0" fill="hold" nodeType="withEffect">
                                  <p:stCondLst>
                                    <p:cond delay="0"/>
                                  </p:stCondLst>
                                  <p:childTnLst>
                                    <p:set>
                                      <p:cBhvr>
                                        <p:cTn id="12" dur="1" fill="hold">
                                          <p:stCondLst>
                                            <p:cond delay="0"/>
                                          </p:stCondLst>
                                        </p:cTn>
                                        <p:tgtEl>
                                          <p:spTgt spid="623"/>
                                        </p:tgtEl>
                                        <p:attrNameLst>
                                          <p:attrName>style.visibility</p:attrName>
                                        </p:attrNameLst>
                                      </p:cBhvr>
                                      <p:to>
                                        <p:strVal val="visible"/>
                                      </p:to>
                                    </p:set>
                                    <p:animEffect transition="in" filter="fade">
                                      <p:cBhvr>
                                        <p:cTn id="13" dur="1000"/>
                                        <p:tgtEl>
                                          <p:spTgt spid="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Shape 107"/>
        <p:cNvGrpSpPr/>
        <p:nvPr/>
      </p:nvGrpSpPr>
      <p:grpSpPr>
        <a:xfrm>
          <a:off x="0" y="0"/>
          <a:ext cx="0" cy="0"/>
          <a:chOff x="0" y="0"/>
          <a:chExt cx="0" cy="0"/>
        </a:xfrm>
      </p:grpSpPr>
      <p:sp>
        <p:nvSpPr>
          <p:cNvPr id="108" name="Google Shape;108;p18"/>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is the harmonic mean, and why is it used in the F1 score?</a:t>
            </a:r>
            <a:endParaRPr b="1" u="sng"/>
          </a:p>
        </p:txBody>
      </p:sp>
      <p:sp>
        <p:nvSpPr>
          <p:cNvPr id="109" name="Google Shape;109;p18"/>
          <p:cNvSpPr txBox="1"/>
          <p:nvPr/>
        </p:nvSpPr>
        <p:spPr>
          <a:xfrm>
            <a:off x="-33122" y="132785"/>
            <a:ext cx="8765100" cy="13914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000"/>
              </a:spcBef>
              <a:spcAft>
                <a:spcPts val="0"/>
              </a:spcAft>
              <a:buSzPts val="1400"/>
              <a:buChar char="●"/>
            </a:pPr>
            <a:r>
              <a:rPr lang="en"/>
              <a:t> In general, for averages to be valid, you need the denominator values to be in the same scaled units</a:t>
            </a:r>
            <a:endParaRPr/>
          </a:p>
          <a:p>
            <a:pPr marL="457200" lvl="0" indent="-317500" algn="l" rtl="0">
              <a:lnSpc>
                <a:spcPct val="115000"/>
              </a:lnSpc>
              <a:spcBef>
                <a:spcPts val="0"/>
              </a:spcBef>
              <a:spcAft>
                <a:spcPts val="0"/>
              </a:spcAft>
              <a:buSzPts val="1400"/>
              <a:buChar char="●"/>
            </a:pPr>
            <a:r>
              <a:rPr lang="en"/>
              <a:t>This exactly what the harmonic mean does: it is the reciprocal of the arithmetic mean of the reciprocals of the given set of observations</a:t>
            </a:r>
            <a:endParaRPr/>
          </a:p>
          <a:p>
            <a:pPr marL="914400" lvl="1" indent="-317500" algn="l" rtl="0">
              <a:lnSpc>
                <a:spcPct val="115000"/>
              </a:lnSpc>
              <a:spcBef>
                <a:spcPts val="0"/>
              </a:spcBef>
              <a:spcAft>
                <a:spcPts val="0"/>
              </a:spcAft>
              <a:buSzPts val="1400"/>
              <a:buChar char="○"/>
            </a:pPr>
            <a:r>
              <a:rPr lang="en"/>
              <a:t>Precision and recall both have true positives in the numerator, and different denominators. To average them it really only makes sense to average their reciprocals, thus the harmonic mean.</a:t>
            </a:r>
            <a:endParaRPr/>
          </a:p>
        </p:txBody>
      </p:sp>
      <p:sp>
        <p:nvSpPr>
          <p:cNvPr id="110" name="Google Shape;11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pic>
        <p:nvPicPr>
          <p:cNvPr id="111" name="Google Shape;111;p18"/>
          <p:cNvPicPr preferRelativeResize="0"/>
          <p:nvPr/>
        </p:nvPicPr>
        <p:blipFill>
          <a:blip r:embed="rId3">
            <a:alphaModFix/>
          </a:blip>
          <a:stretch>
            <a:fillRect/>
          </a:stretch>
        </p:blipFill>
        <p:spPr>
          <a:xfrm>
            <a:off x="3651600" y="3756402"/>
            <a:ext cx="4606275" cy="845575"/>
          </a:xfrm>
          <a:prstGeom prst="rect">
            <a:avLst/>
          </a:prstGeom>
          <a:noFill/>
          <a:ln>
            <a:noFill/>
          </a:ln>
        </p:spPr>
      </p:pic>
      <p:pic>
        <p:nvPicPr>
          <p:cNvPr id="112" name="Google Shape;112;p18"/>
          <p:cNvPicPr preferRelativeResize="0"/>
          <p:nvPr/>
        </p:nvPicPr>
        <p:blipFill>
          <a:blip r:embed="rId4">
            <a:alphaModFix/>
          </a:blip>
          <a:stretch>
            <a:fillRect/>
          </a:stretch>
        </p:blipFill>
        <p:spPr>
          <a:xfrm>
            <a:off x="411425" y="2616477"/>
            <a:ext cx="6759874" cy="789750"/>
          </a:xfrm>
          <a:prstGeom prst="rect">
            <a:avLst/>
          </a:prstGeom>
          <a:noFill/>
          <a:ln>
            <a:noFill/>
          </a:ln>
        </p:spPr>
      </p:pic>
      <p:pic>
        <p:nvPicPr>
          <p:cNvPr id="113" name="Google Shape;113;p18" descr="{(\frac{x_1^{-1}+...+x_n^{-1}}{n})}^{-1}" title="MathEquation,#000000"/>
          <p:cNvPicPr preferRelativeResize="0"/>
          <p:nvPr/>
        </p:nvPicPr>
        <p:blipFill>
          <a:blip r:embed="rId5">
            <a:alphaModFix/>
          </a:blip>
          <a:stretch>
            <a:fillRect/>
          </a:stretch>
        </p:blipFill>
        <p:spPr>
          <a:xfrm>
            <a:off x="545125" y="3798525"/>
            <a:ext cx="2096400" cy="689200"/>
          </a:xfrm>
          <a:prstGeom prst="rect">
            <a:avLst/>
          </a:prstGeom>
          <a:noFill/>
          <a:ln>
            <a:noFill/>
          </a:ln>
        </p:spPr>
      </p:pic>
      <p:sp>
        <p:nvSpPr>
          <p:cNvPr id="2" name="TextBox 1">
            <a:extLst>
              <a:ext uri="{FF2B5EF4-FFF2-40B4-BE49-F238E27FC236}">
                <a16:creationId xmlns:a16="http://schemas.microsoft.com/office/drawing/2014/main" id="{79D9BD8F-AECA-E91F-4B2F-32837DC109D4}"/>
              </a:ext>
            </a:extLst>
          </p:cNvPr>
          <p:cNvSpPr txBox="1"/>
          <p:nvPr/>
        </p:nvSpPr>
        <p:spPr>
          <a:xfrm>
            <a:off x="7900564" y="4960415"/>
            <a:ext cx="1335622" cy="215444"/>
          </a:xfrm>
          <a:prstGeom prst="rect">
            <a:avLst/>
          </a:prstGeom>
          <a:noFill/>
        </p:spPr>
        <p:txBody>
          <a:bodyPr wrap="none" rtlCol="0">
            <a:spAutoFit/>
          </a:bodyPr>
          <a:lstStyle/>
          <a:p>
            <a:r>
              <a:rPr lang="en-US" sz="800" i="1" dirty="0"/>
              <a:t>Loss Functions &amp; Metrics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1000"/>
                                        <p:tgtEl>
                                          <p:spTgt spid="109"/>
                                        </p:tgtEl>
                                      </p:cBhvr>
                                    </p:animEffect>
                                  </p:childTnLst>
                                </p:cTn>
                              </p:par>
                              <p:par>
                                <p:cTn id="8" presetID="10" presetClass="entr" presetSubtype="0" fill="hold" nodeType="withEffect">
                                  <p:stCondLst>
                                    <p:cond delay="0"/>
                                  </p:stCondLst>
                                  <p:childTnLst>
                                    <p:set>
                                      <p:cBhvr>
                                        <p:cTn id="9" dur="1" fill="hold">
                                          <p:stCondLst>
                                            <p:cond delay="0"/>
                                          </p:stCondLst>
                                        </p:cTn>
                                        <p:tgtEl>
                                          <p:spTgt spid="112"/>
                                        </p:tgtEl>
                                        <p:attrNameLst>
                                          <p:attrName>style.visibility</p:attrName>
                                        </p:attrNameLst>
                                      </p:cBhvr>
                                      <p:to>
                                        <p:strVal val="visible"/>
                                      </p:to>
                                    </p:set>
                                    <p:animEffect transition="in" filter="fade">
                                      <p:cBhvr>
                                        <p:cTn id="10" dur="1000"/>
                                        <p:tgtEl>
                                          <p:spTgt spid="112"/>
                                        </p:tgtEl>
                                      </p:cBhvr>
                                    </p:animEffect>
                                  </p:childTnLst>
                                </p:cTn>
                              </p:par>
                              <p:par>
                                <p:cTn id="11" presetID="10"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1000"/>
                                        <p:tgtEl>
                                          <p:spTgt spid="111"/>
                                        </p:tgtEl>
                                      </p:cBhvr>
                                    </p:animEffect>
                                  </p:childTnLst>
                                </p:cTn>
                              </p:par>
                              <p:par>
                                <p:cTn id="14" presetID="10" presetClass="entr" presetSubtype="0" fill="hold" nodeType="withEffect">
                                  <p:stCondLst>
                                    <p:cond delay="0"/>
                                  </p:stCondLst>
                                  <p:childTnLst>
                                    <p:set>
                                      <p:cBhvr>
                                        <p:cTn id="15" dur="1" fill="hold">
                                          <p:stCondLst>
                                            <p:cond delay="0"/>
                                          </p:stCondLst>
                                        </p:cTn>
                                        <p:tgtEl>
                                          <p:spTgt spid="113"/>
                                        </p:tgtEl>
                                        <p:attrNameLst>
                                          <p:attrName>style.visibility</p:attrName>
                                        </p:attrNameLst>
                                      </p:cBhvr>
                                      <p:to>
                                        <p:strVal val="visible"/>
                                      </p:to>
                                    </p:set>
                                    <p:animEffect transition="in" filter="fade">
                                      <p:cBhvr>
                                        <p:cTn id="16" dur="10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644"/>
        <p:cNvGrpSpPr/>
        <p:nvPr/>
      </p:nvGrpSpPr>
      <p:grpSpPr>
        <a:xfrm>
          <a:off x="0" y="0"/>
          <a:ext cx="0" cy="0"/>
          <a:chOff x="0" y="0"/>
          <a:chExt cx="0" cy="0"/>
        </a:xfrm>
      </p:grpSpPr>
      <p:sp>
        <p:nvSpPr>
          <p:cNvPr id="645" name="Google Shape;645;p61"/>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Explain what Support Vector Machines (SVMs) are, how they work, and what their pros/cons are.</a:t>
            </a:r>
            <a:endParaRPr b="1" u="sng"/>
          </a:p>
        </p:txBody>
      </p:sp>
      <p:sp>
        <p:nvSpPr>
          <p:cNvPr id="646" name="Google Shape;646;p61"/>
          <p:cNvSpPr txBox="1"/>
          <p:nvPr/>
        </p:nvSpPr>
        <p:spPr>
          <a:xfrm>
            <a:off x="-48750" y="123025"/>
            <a:ext cx="93510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sz="900"/>
              <a:t>SVMs are </a:t>
            </a:r>
            <a:r>
              <a:rPr lang="en" sz="900" b="1"/>
              <a:t>non-probabilistic binary linear classifiers</a:t>
            </a:r>
            <a:r>
              <a:rPr lang="en" sz="900"/>
              <a:t>, which solves an optimization problem to find a hyperplane to linearly separate labeled training data with maximum margin.</a:t>
            </a:r>
            <a:endParaRPr sz="900"/>
          </a:p>
        </p:txBody>
      </p:sp>
      <p:sp>
        <p:nvSpPr>
          <p:cNvPr id="647" name="Google Shape;647;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pic>
        <p:nvPicPr>
          <p:cNvPr id="648" name="Google Shape;648;p61"/>
          <p:cNvPicPr preferRelativeResize="0"/>
          <p:nvPr/>
        </p:nvPicPr>
        <p:blipFill>
          <a:blip r:embed="rId3">
            <a:alphaModFix/>
          </a:blip>
          <a:stretch>
            <a:fillRect/>
          </a:stretch>
        </p:blipFill>
        <p:spPr>
          <a:xfrm>
            <a:off x="6841675" y="522325"/>
            <a:ext cx="2119125" cy="2057200"/>
          </a:xfrm>
          <a:prstGeom prst="rect">
            <a:avLst/>
          </a:prstGeom>
          <a:noFill/>
          <a:ln>
            <a:noFill/>
          </a:ln>
        </p:spPr>
      </p:pic>
      <p:sp>
        <p:nvSpPr>
          <p:cNvPr id="649" name="Google Shape;649;p61"/>
          <p:cNvSpPr txBox="1"/>
          <p:nvPr/>
        </p:nvSpPr>
        <p:spPr>
          <a:xfrm>
            <a:off x="-56625" y="394900"/>
            <a:ext cx="6584700" cy="230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 sz="900">
                <a:solidFill>
                  <a:schemeClr val="dk1"/>
                </a:solidFill>
              </a:rPr>
              <a:t>To learn an SVM classifier:</a:t>
            </a:r>
            <a:endParaRPr sz="900">
              <a:solidFill>
                <a:schemeClr val="dk1"/>
              </a:solidFill>
            </a:endParaRPr>
          </a:p>
          <a:p>
            <a:pPr marL="457200" lvl="0" indent="-285750" algn="l" rtl="0">
              <a:lnSpc>
                <a:spcPct val="115000"/>
              </a:lnSpc>
              <a:spcBef>
                <a:spcPts val="1000"/>
              </a:spcBef>
              <a:spcAft>
                <a:spcPts val="0"/>
              </a:spcAft>
              <a:buClr>
                <a:schemeClr val="dk1"/>
              </a:buClr>
              <a:buSzPts val="900"/>
              <a:buChar char="●"/>
            </a:pPr>
            <a:r>
              <a:rPr lang="en" sz="900">
                <a:solidFill>
                  <a:schemeClr val="dk1"/>
                </a:solidFill>
              </a:rPr>
              <a:t>Standardize the data</a:t>
            </a:r>
            <a:endParaRPr sz="900">
              <a:solidFill>
                <a:schemeClr val="dk1"/>
              </a:solidFill>
            </a:endParaRPr>
          </a:p>
          <a:p>
            <a:pPr marL="457200" lvl="0" indent="-285750" algn="l" rtl="0">
              <a:lnSpc>
                <a:spcPct val="115000"/>
              </a:lnSpc>
              <a:spcBef>
                <a:spcPts val="0"/>
              </a:spcBef>
              <a:spcAft>
                <a:spcPts val="0"/>
              </a:spcAft>
              <a:buClr>
                <a:schemeClr val="dk1"/>
              </a:buClr>
              <a:buSzPts val="900"/>
              <a:buChar char="●"/>
            </a:pPr>
            <a:r>
              <a:rPr lang="en" sz="900">
                <a:solidFill>
                  <a:schemeClr val="dk1"/>
                </a:solidFill>
              </a:rPr>
              <a:t>There are 3 hyperplanes of form wx-b, as shown in the figure; their distance is 2/||w||. We want to maximize that distance while maintaining that data points lie on their respective side of the margin as much as possible. To do this, the following is minimized:</a:t>
            </a:r>
            <a:endParaRPr sz="900">
              <a:solidFill>
                <a:schemeClr val="dk1"/>
              </a:solidFill>
            </a:endParaRPr>
          </a:p>
          <a:p>
            <a:pPr marL="457200" lvl="0" indent="0" algn="l" rtl="0">
              <a:lnSpc>
                <a:spcPct val="115000"/>
              </a:lnSpc>
              <a:spcBef>
                <a:spcPts val="1000"/>
              </a:spcBef>
              <a:spcAft>
                <a:spcPts val="0"/>
              </a:spcAft>
              <a:buNone/>
            </a:pPr>
            <a:endParaRPr sz="900">
              <a:solidFill>
                <a:schemeClr val="dk1"/>
              </a:solidFill>
            </a:endParaRPr>
          </a:p>
          <a:p>
            <a:pPr marL="457200" lvl="0" indent="0" algn="l" rtl="0">
              <a:lnSpc>
                <a:spcPct val="115000"/>
              </a:lnSpc>
              <a:spcBef>
                <a:spcPts val="1000"/>
              </a:spcBef>
              <a:spcAft>
                <a:spcPts val="0"/>
              </a:spcAft>
              <a:buNone/>
            </a:pPr>
            <a:r>
              <a:rPr lang="en" sz="900">
                <a:solidFill>
                  <a:schemeClr val="dk1"/>
                </a:solidFill>
              </a:rPr>
              <a:t>This follows since                                                should hold if a point is on the correct side.</a:t>
            </a:r>
            <a:endParaRPr sz="900">
              <a:solidFill>
                <a:schemeClr val="dk1"/>
              </a:solidFill>
            </a:endParaRPr>
          </a:p>
          <a:p>
            <a:pPr marL="457200" lvl="0" indent="-285750" algn="l" rtl="0">
              <a:lnSpc>
                <a:spcPct val="115000"/>
              </a:lnSpc>
              <a:spcBef>
                <a:spcPts val="0"/>
              </a:spcBef>
              <a:spcAft>
                <a:spcPts val="0"/>
              </a:spcAft>
              <a:buClr>
                <a:schemeClr val="dk1"/>
              </a:buClr>
              <a:buSzPts val="900"/>
              <a:buChar char="●"/>
            </a:pPr>
            <a:r>
              <a:rPr lang="en" sz="900">
                <a:solidFill>
                  <a:schemeClr val="dk1"/>
                </a:solidFill>
              </a:rPr>
              <a:t>Lambda determines the tradeoff between ensuring the data points lie on their correct side (may lead to overfitting) and large margin (may lead to underfitting/ignoring features). Note that if all points are perfectly linearly separable, then the second term should be zero.</a:t>
            </a:r>
            <a:endParaRPr sz="900">
              <a:solidFill>
                <a:schemeClr val="dk1"/>
              </a:solidFill>
            </a:endParaRPr>
          </a:p>
          <a:p>
            <a:pPr marL="457200" lvl="0" indent="-285750" algn="l" rtl="0">
              <a:lnSpc>
                <a:spcPct val="115000"/>
              </a:lnSpc>
              <a:spcBef>
                <a:spcPts val="0"/>
              </a:spcBef>
              <a:spcAft>
                <a:spcPts val="0"/>
              </a:spcAft>
              <a:buClr>
                <a:schemeClr val="dk1"/>
              </a:buClr>
              <a:buSzPts val="900"/>
              <a:buChar char="●"/>
            </a:pPr>
            <a:r>
              <a:rPr lang="en" sz="900">
                <a:solidFill>
                  <a:schemeClr val="dk1"/>
                </a:solidFill>
              </a:rPr>
              <a:t>The resulting w*, b* (e.g. from SGD or quadratic programming) can be used for classification:</a:t>
            </a:r>
            <a:endParaRPr sz="900">
              <a:solidFill>
                <a:schemeClr val="dk1"/>
              </a:solidFill>
            </a:endParaRPr>
          </a:p>
        </p:txBody>
      </p:sp>
      <p:pic>
        <p:nvPicPr>
          <p:cNvPr id="650" name="Google Shape;650;p61"/>
          <p:cNvPicPr preferRelativeResize="0"/>
          <p:nvPr/>
        </p:nvPicPr>
        <p:blipFill>
          <a:blip r:embed="rId4">
            <a:alphaModFix/>
          </a:blip>
          <a:stretch>
            <a:fillRect/>
          </a:stretch>
        </p:blipFill>
        <p:spPr>
          <a:xfrm>
            <a:off x="1939175" y="1333150"/>
            <a:ext cx="2100571" cy="393600"/>
          </a:xfrm>
          <a:prstGeom prst="rect">
            <a:avLst/>
          </a:prstGeom>
          <a:noFill/>
          <a:ln>
            <a:noFill/>
          </a:ln>
        </p:spPr>
      </p:pic>
      <p:pic>
        <p:nvPicPr>
          <p:cNvPr id="651" name="Google Shape;651;p61"/>
          <p:cNvPicPr preferRelativeResize="0"/>
          <p:nvPr/>
        </p:nvPicPr>
        <p:blipFill>
          <a:blip r:embed="rId5">
            <a:alphaModFix/>
          </a:blip>
          <a:stretch>
            <a:fillRect/>
          </a:stretch>
        </p:blipFill>
        <p:spPr>
          <a:xfrm>
            <a:off x="5252025" y="2361850"/>
            <a:ext cx="1136275" cy="217675"/>
          </a:xfrm>
          <a:prstGeom prst="rect">
            <a:avLst/>
          </a:prstGeom>
          <a:noFill/>
          <a:ln>
            <a:noFill/>
          </a:ln>
        </p:spPr>
      </p:pic>
      <p:pic>
        <p:nvPicPr>
          <p:cNvPr id="652" name="Google Shape;652;p61" descr="1-y_i(w^Tx_i-b)\leq0" title="MathEquation,#000000"/>
          <p:cNvPicPr preferRelativeResize="0"/>
          <p:nvPr/>
        </p:nvPicPr>
        <p:blipFill>
          <a:blip r:embed="rId6">
            <a:alphaModFix/>
          </a:blip>
          <a:stretch>
            <a:fillRect/>
          </a:stretch>
        </p:blipFill>
        <p:spPr>
          <a:xfrm>
            <a:off x="1467450" y="1802900"/>
            <a:ext cx="1365350" cy="191150"/>
          </a:xfrm>
          <a:prstGeom prst="rect">
            <a:avLst/>
          </a:prstGeom>
          <a:noFill/>
          <a:ln>
            <a:noFill/>
          </a:ln>
        </p:spPr>
      </p:pic>
      <p:sp>
        <p:nvSpPr>
          <p:cNvPr id="653" name="Google Shape;653;p61"/>
          <p:cNvSpPr txBox="1"/>
          <p:nvPr/>
        </p:nvSpPr>
        <p:spPr>
          <a:xfrm>
            <a:off x="28375" y="2775000"/>
            <a:ext cx="65847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sz="900">
                <a:solidFill>
                  <a:schemeClr val="dk1"/>
                </a:solidFill>
              </a:rPr>
              <a:t>Additionally, the kernel method can be used </a:t>
            </a:r>
            <a:endParaRPr sz="900">
              <a:solidFill>
                <a:schemeClr val="dk1"/>
              </a:solidFill>
            </a:endParaRPr>
          </a:p>
        </p:txBody>
      </p:sp>
      <p:pic>
        <p:nvPicPr>
          <p:cNvPr id="654" name="Google Shape;654;p61"/>
          <p:cNvPicPr preferRelativeResize="0"/>
          <p:nvPr/>
        </p:nvPicPr>
        <p:blipFill>
          <a:blip r:embed="rId7">
            <a:alphaModFix/>
          </a:blip>
          <a:stretch>
            <a:fillRect/>
          </a:stretch>
        </p:blipFill>
        <p:spPr>
          <a:xfrm>
            <a:off x="2364002" y="2818576"/>
            <a:ext cx="3605050" cy="238275"/>
          </a:xfrm>
          <a:prstGeom prst="rect">
            <a:avLst/>
          </a:prstGeom>
          <a:noFill/>
          <a:ln>
            <a:noFill/>
          </a:ln>
        </p:spPr>
      </p:pic>
      <p:pic>
        <p:nvPicPr>
          <p:cNvPr id="655" name="Google Shape;655;p61"/>
          <p:cNvPicPr preferRelativeResize="0"/>
          <p:nvPr/>
        </p:nvPicPr>
        <p:blipFill>
          <a:blip r:embed="rId8">
            <a:alphaModFix/>
          </a:blip>
          <a:stretch>
            <a:fillRect/>
          </a:stretch>
        </p:blipFill>
        <p:spPr>
          <a:xfrm>
            <a:off x="6441600" y="2840950"/>
            <a:ext cx="2611925" cy="1116300"/>
          </a:xfrm>
          <a:prstGeom prst="rect">
            <a:avLst/>
          </a:prstGeom>
          <a:noFill/>
          <a:ln>
            <a:noFill/>
          </a:ln>
        </p:spPr>
      </p:pic>
      <p:sp>
        <p:nvSpPr>
          <p:cNvPr id="656" name="Google Shape;656;p61"/>
          <p:cNvSpPr txBox="1"/>
          <p:nvPr/>
        </p:nvSpPr>
        <p:spPr>
          <a:xfrm>
            <a:off x="28375" y="3208100"/>
            <a:ext cx="6069900" cy="190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800" b="1">
                <a:solidFill>
                  <a:schemeClr val="dk1"/>
                </a:solidFill>
              </a:rPr>
              <a:t>Some strengths of SVMs:</a:t>
            </a:r>
            <a:endParaRPr sz="800" b="1">
              <a:solidFill>
                <a:schemeClr val="dk1"/>
              </a:solidFill>
            </a:endParaRPr>
          </a:p>
          <a:p>
            <a:pPr marL="457200" lvl="0" indent="-279400" algn="l" rtl="0">
              <a:lnSpc>
                <a:spcPct val="115000"/>
              </a:lnSpc>
              <a:spcBef>
                <a:spcPts val="1200"/>
              </a:spcBef>
              <a:spcAft>
                <a:spcPts val="0"/>
              </a:spcAft>
              <a:buClr>
                <a:schemeClr val="dk1"/>
              </a:buClr>
              <a:buSzPts val="800"/>
              <a:buChar char="●"/>
            </a:pPr>
            <a:r>
              <a:rPr lang="en" sz="800">
                <a:solidFill>
                  <a:schemeClr val="dk1"/>
                </a:solidFill>
              </a:rPr>
              <a:t>Makes little to no assumptions about data distribution</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a:solidFill>
                  <a:schemeClr val="dk1"/>
                </a:solidFill>
              </a:rPr>
              <a:t>Training is easy; no local optima since the function is </a:t>
            </a:r>
            <a:r>
              <a:rPr lang="en" sz="800" b="1">
                <a:solidFill>
                  <a:schemeClr val="dk1"/>
                </a:solidFill>
              </a:rPr>
              <a:t>convex</a:t>
            </a:r>
            <a:endParaRPr sz="800" b="1">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a:solidFill>
                  <a:schemeClr val="dk1"/>
                </a:solidFill>
              </a:rPr>
              <a:t>Effectiveness scales relatively well to high dimensions</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a:solidFill>
                  <a:schemeClr val="dk1"/>
                </a:solidFill>
              </a:rPr>
              <a:t>Relatively</a:t>
            </a:r>
            <a:r>
              <a:rPr lang="en" sz="800" b="1">
                <a:solidFill>
                  <a:schemeClr val="dk1"/>
                </a:solidFill>
              </a:rPr>
              <a:t> robust to outliers</a:t>
            </a:r>
            <a:r>
              <a:rPr lang="en" sz="800">
                <a:solidFill>
                  <a:schemeClr val="dk1"/>
                </a:solidFill>
              </a:rPr>
              <a:t>, due to maximal margins &amp; because non-support data points are effectively “ignored”</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b="1">
                <a:solidFill>
                  <a:schemeClr val="dk1"/>
                </a:solidFill>
              </a:rPr>
              <a:t>Fast </a:t>
            </a:r>
            <a:r>
              <a:rPr lang="en" sz="800">
                <a:solidFill>
                  <a:schemeClr val="dk1"/>
                </a:solidFill>
              </a:rPr>
              <a:t>at inference</a:t>
            </a:r>
            <a:endParaRPr sz="800">
              <a:solidFill>
                <a:schemeClr val="dk1"/>
              </a:solidFill>
            </a:endParaRPr>
          </a:p>
          <a:p>
            <a:pPr marL="0" lvl="0" indent="0" algn="l" rtl="0">
              <a:lnSpc>
                <a:spcPct val="115000"/>
              </a:lnSpc>
              <a:spcBef>
                <a:spcPts val="1200"/>
              </a:spcBef>
              <a:spcAft>
                <a:spcPts val="0"/>
              </a:spcAft>
              <a:buNone/>
            </a:pPr>
            <a:r>
              <a:rPr lang="en" sz="800" b="1">
                <a:solidFill>
                  <a:schemeClr val="dk1"/>
                </a:solidFill>
              </a:rPr>
              <a:t>Some weaknesses:</a:t>
            </a:r>
            <a:endParaRPr sz="800" b="1">
              <a:solidFill>
                <a:schemeClr val="dk1"/>
              </a:solidFill>
            </a:endParaRPr>
          </a:p>
          <a:p>
            <a:pPr marL="457200" lvl="0" indent="-279400" algn="l" rtl="0">
              <a:lnSpc>
                <a:spcPct val="115000"/>
              </a:lnSpc>
              <a:spcBef>
                <a:spcPts val="1200"/>
              </a:spcBef>
              <a:spcAft>
                <a:spcPts val="0"/>
              </a:spcAft>
              <a:buClr>
                <a:schemeClr val="dk1"/>
              </a:buClr>
              <a:buSzPts val="800"/>
              <a:buChar char="●"/>
            </a:pPr>
            <a:r>
              <a:rPr lang="en" sz="800" b="1">
                <a:solidFill>
                  <a:schemeClr val="dk1"/>
                </a:solidFill>
              </a:rPr>
              <a:t>Requires a good kernel function and/or feature engineering</a:t>
            </a:r>
            <a:endParaRPr sz="800" b="1">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b="1">
                <a:solidFill>
                  <a:schemeClr val="dk1"/>
                </a:solidFill>
              </a:rPr>
              <a:t>No probability output for estimate</a:t>
            </a:r>
            <a:endParaRPr sz="800" b="1">
              <a:solidFill>
                <a:schemeClr val="dk1"/>
              </a:solidFill>
            </a:endParaRPr>
          </a:p>
        </p:txBody>
      </p:sp>
      <p:sp>
        <p:nvSpPr>
          <p:cNvPr id="657" name="Google Shape;657;p61"/>
          <p:cNvSpPr txBox="1"/>
          <p:nvPr/>
        </p:nvSpPr>
        <p:spPr>
          <a:xfrm>
            <a:off x="7776200" y="507025"/>
            <a:ext cx="385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0000FF"/>
                </a:solidFill>
              </a:rPr>
              <a:t>+1</a:t>
            </a:r>
            <a:endParaRPr sz="800" b="1">
              <a:solidFill>
                <a:srgbClr val="0000FF"/>
              </a:solidFill>
            </a:endParaRPr>
          </a:p>
        </p:txBody>
      </p:sp>
      <p:sp>
        <p:nvSpPr>
          <p:cNvPr id="658" name="Google Shape;658;p61"/>
          <p:cNvSpPr txBox="1"/>
          <p:nvPr/>
        </p:nvSpPr>
        <p:spPr>
          <a:xfrm>
            <a:off x="8728150" y="1333150"/>
            <a:ext cx="385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6AA84F"/>
                </a:solidFill>
              </a:rPr>
              <a:t>-1</a:t>
            </a:r>
            <a:endParaRPr sz="800" b="1">
              <a:solidFill>
                <a:srgbClr val="6AA84F"/>
              </a:solidFill>
            </a:endParaRPr>
          </a:p>
        </p:txBody>
      </p:sp>
      <p:pic>
        <p:nvPicPr>
          <p:cNvPr id="659" name="Google Shape;659;p61"/>
          <p:cNvPicPr preferRelativeResize="0"/>
          <p:nvPr/>
        </p:nvPicPr>
        <p:blipFill>
          <a:blip r:embed="rId9">
            <a:alphaModFix/>
          </a:blip>
          <a:stretch>
            <a:fillRect/>
          </a:stretch>
        </p:blipFill>
        <p:spPr>
          <a:xfrm>
            <a:off x="-11" y="4893148"/>
            <a:ext cx="265651" cy="250350"/>
          </a:xfrm>
          <a:prstGeom prst="rect">
            <a:avLst/>
          </a:prstGeom>
          <a:noFill/>
          <a:ln>
            <a:noFill/>
          </a:ln>
        </p:spPr>
      </p:pic>
      <p:sp>
        <p:nvSpPr>
          <p:cNvPr id="3" name="TextBox 2">
            <a:extLst>
              <a:ext uri="{FF2B5EF4-FFF2-40B4-BE49-F238E27FC236}">
                <a16:creationId xmlns:a16="http://schemas.microsoft.com/office/drawing/2014/main" id="{FBD2AF54-7425-1BF7-ACBE-4C1E86D38D63}"/>
              </a:ext>
            </a:extLst>
          </p:cNvPr>
          <p:cNvSpPr txBox="1"/>
          <p:nvPr/>
        </p:nvSpPr>
        <p:spPr>
          <a:xfrm>
            <a:off x="8040813" y="4974916"/>
            <a:ext cx="1095172" cy="184666"/>
          </a:xfrm>
          <a:prstGeom prst="rect">
            <a:avLst/>
          </a:prstGeom>
          <a:noFill/>
        </p:spPr>
        <p:txBody>
          <a:bodyPr wrap="none" rtlCol="0">
            <a:spAutoFit/>
          </a:bodyPr>
          <a:lstStyle/>
          <a:p>
            <a:r>
              <a:rPr lang="en-US" sz="600" i="1" dirty="0"/>
              <a:t>Misc. Classical ML Models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6"/>
                                        </p:tgtEl>
                                        <p:attrNameLst>
                                          <p:attrName>style.visibility</p:attrName>
                                        </p:attrNameLst>
                                      </p:cBhvr>
                                      <p:to>
                                        <p:strVal val="visible"/>
                                      </p:to>
                                    </p:set>
                                    <p:animEffect transition="in" filter="fade">
                                      <p:cBhvr>
                                        <p:cTn id="7" dur="1000"/>
                                        <p:tgtEl>
                                          <p:spTgt spid="646"/>
                                        </p:tgtEl>
                                      </p:cBhvr>
                                    </p:animEffect>
                                  </p:childTnLst>
                                </p:cTn>
                              </p:par>
                              <p:par>
                                <p:cTn id="8" presetID="10" presetClass="entr" presetSubtype="0" fill="hold" nodeType="withEffect">
                                  <p:stCondLst>
                                    <p:cond delay="0"/>
                                  </p:stCondLst>
                                  <p:childTnLst>
                                    <p:set>
                                      <p:cBhvr>
                                        <p:cTn id="9" dur="1" fill="hold">
                                          <p:stCondLst>
                                            <p:cond delay="0"/>
                                          </p:stCondLst>
                                        </p:cTn>
                                        <p:tgtEl>
                                          <p:spTgt spid="647"/>
                                        </p:tgtEl>
                                        <p:attrNameLst>
                                          <p:attrName>style.visibility</p:attrName>
                                        </p:attrNameLst>
                                      </p:cBhvr>
                                      <p:to>
                                        <p:strVal val="visible"/>
                                      </p:to>
                                    </p:set>
                                    <p:animEffect transition="in" filter="fade">
                                      <p:cBhvr>
                                        <p:cTn id="10" dur="1000"/>
                                        <p:tgtEl>
                                          <p:spTgt spid="647"/>
                                        </p:tgtEl>
                                      </p:cBhvr>
                                    </p:animEffect>
                                  </p:childTnLst>
                                </p:cTn>
                              </p:par>
                              <p:par>
                                <p:cTn id="11" presetID="10" presetClass="entr" presetSubtype="0" fill="hold" nodeType="withEffect">
                                  <p:stCondLst>
                                    <p:cond delay="0"/>
                                  </p:stCondLst>
                                  <p:childTnLst>
                                    <p:set>
                                      <p:cBhvr>
                                        <p:cTn id="12" dur="1" fill="hold">
                                          <p:stCondLst>
                                            <p:cond delay="0"/>
                                          </p:stCondLst>
                                        </p:cTn>
                                        <p:tgtEl>
                                          <p:spTgt spid="648"/>
                                        </p:tgtEl>
                                        <p:attrNameLst>
                                          <p:attrName>style.visibility</p:attrName>
                                        </p:attrNameLst>
                                      </p:cBhvr>
                                      <p:to>
                                        <p:strVal val="visible"/>
                                      </p:to>
                                    </p:set>
                                    <p:animEffect transition="in" filter="fade">
                                      <p:cBhvr>
                                        <p:cTn id="13" dur="1000"/>
                                        <p:tgtEl>
                                          <p:spTgt spid="648"/>
                                        </p:tgtEl>
                                      </p:cBhvr>
                                    </p:animEffect>
                                  </p:childTnLst>
                                </p:cTn>
                              </p:par>
                              <p:par>
                                <p:cTn id="14" presetID="10" presetClass="entr" presetSubtype="0" fill="hold" nodeType="withEffect">
                                  <p:stCondLst>
                                    <p:cond delay="0"/>
                                  </p:stCondLst>
                                  <p:childTnLst>
                                    <p:set>
                                      <p:cBhvr>
                                        <p:cTn id="15" dur="1" fill="hold">
                                          <p:stCondLst>
                                            <p:cond delay="0"/>
                                          </p:stCondLst>
                                        </p:cTn>
                                        <p:tgtEl>
                                          <p:spTgt spid="649"/>
                                        </p:tgtEl>
                                        <p:attrNameLst>
                                          <p:attrName>style.visibility</p:attrName>
                                        </p:attrNameLst>
                                      </p:cBhvr>
                                      <p:to>
                                        <p:strVal val="visible"/>
                                      </p:to>
                                    </p:set>
                                    <p:animEffect transition="in" filter="fade">
                                      <p:cBhvr>
                                        <p:cTn id="16" dur="1000"/>
                                        <p:tgtEl>
                                          <p:spTgt spid="649"/>
                                        </p:tgtEl>
                                      </p:cBhvr>
                                    </p:animEffect>
                                  </p:childTnLst>
                                </p:cTn>
                              </p:par>
                              <p:par>
                                <p:cTn id="17" presetID="10" presetClass="entr" presetSubtype="0" fill="hold" nodeType="withEffect">
                                  <p:stCondLst>
                                    <p:cond delay="0"/>
                                  </p:stCondLst>
                                  <p:childTnLst>
                                    <p:set>
                                      <p:cBhvr>
                                        <p:cTn id="18" dur="1" fill="hold">
                                          <p:stCondLst>
                                            <p:cond delay="0"/>
                                          </p:stCondLst>
                                        </p:cTn>
                                        <p:tgtEl>
                                          <p:spTgt spid="650"/>
                                        </p:tgtEl>
                                        <p:attrNameLst>
                                          <p:attrName>style.visibility</p:attrName>
                                        </p:attrNameLst>
                                      </p:cBhvr>
                                      <p:to>
                                        <p:strVal val="visible"/>
                                      </p:to>
                                    </p:set>
                                    <p:animEffect transition="in" filter="fade">
                                      <p:cBhvr>
                                        <p:cTn id="19" dur="1000"/>
                                        <p:tgtEl>
                                          <p:spTgt spid="650"/>
                                        </p:tgtEl>
                                      </p:cBhvr>
                                    </p:animEffect>
                                  </p:childTnLst>
                                </p:cTn>
                              </p:par>
                              <p:par>
                                <p:cTn id="20" presetID="10" presetClass="entr" presetSubtype="0" fill="hold" nodeType="withEffect">
                                  <p:stCondLst>
                                    <p:cond delay="0"/>
                                  </p:stCondLst>
                                  <p:childTnLst>
                                    <p:set>
                                      <p:cBhvr>
                                        <p:cTn id="21" dur="1" fill="hold">
                                          <p:stCondLst>
                                            <p:cond delay="0"/>
                                          </p:stCondLst>
                                        </p:cTn>
                                        <p:tgtEl>
                                          <p:spTgt spid="651"/>
                                        </p:tgtEl>
                                        <p:attrNameLst>
                                          <p:attrName>style.visibility</p:attrName>
                                        </p:attrNameLst>
                                      </p:cBhvr>
                                      <p:to>
                                        <p:strVal val="visible"/>
                                      </p:to>
                                    </p:set>
                                    <p:animEffect transition="in" filter="fade">
                                      <p:cBhvr>
                                        <p:cTn id="22" dur="1000"/>
                                        <p:tgtEl>
                                          <p:spTgt spid="651"/>
                                        </p:tgtEl>
                                      </p:cBhvr>
                                    </p:animEffect>
                                  </p:childTnLst>
                                </p:cTn>
                              </p:par>
                              <p:par>
                                <p:cTn id="23" presetID="10" presetClass="entr" presetSubtype="0" fill="hold" nodeType="withEffect">
                                  <p:stCondLst>
                                    <p:cond delay="0"/>
                                  </p:stCondLst>
                                  <p:childTnLst>
                                    <p:set>
                                      <p:cBhvr>
                                        <p:cTn id="24" dur="1" fill="hold">
                                          <p:stCondLst>
                                            <p:cond delay="0"/>
                                          </p:stCondLst>
                                        </p:cTn>
                                        <p:tgtEl>
                                          <p:spTgt spid="652"/>
                                        </p:tgtEl>
                                        <p:attrNameLst>
                                          <p:attrName>style.visibility</p:attrName>
                                        </p:attrNameLst>
                                      </p:cBhvr>
                                      <p:to>
                                        <p:strVal val="visible"/>
                                      </p:to>
                                    </p:set>
                                    <p:animEffect transition="in" filter="fade">
                                      <p:cBhvr>
                                        <p:cTn id="25" dur="1000"/>
                                        <p:tgtEl>
                                          <p:spTgt spid="652"/>
                                        </p:tgtEl>
                                      </p:cBhvr>
                                    </p:animEffect>
                                  </p:childTnLst>
                                </p:cTn>
                              </p:par>
                              <p:par>
                                <p:cTn id="26" presetID="10" presetClass="entr" presetSubtype="0" fill="hold" nodeType="withEffect">
                                  <p:stCondLst>
                                    <p:cond delay="0"/>
                                  </p:stCondLst>
                                  <p:childTnLst>
                                    <p:set>
                                      <p:cBhvr>
                                        <p:cTn id="27" dur="1" fill="hold">
                                          <p:stCondLst>
                                            <p:cond delay="0"/>
                                          </p:stCondLst>
                                        </p:cTn>
                                        <p:tgtEl>
                                          <p:spTgt spid="653"/>
                                        </p:tgtEl>
                                        <p:attrNameLst>
                                          <p:attrName>style.visibility</p:attrName>
                                        </p:attrNameLst>
                                      </p:cBhvr>
                                      <p:to>
                                        <p:strVal val="visible"/>
                                      </p:to>
                                    </p:set>
                                    <p:animEffect transition="in" filter="fade">
                                      <p:cBhvr>
                                        <p:cTn id="28" dur="1000"/>
                                        <p:tgtEl>
                                          <p:spTgt spid="653"/>
                                        </p:tgtEl>
                                      </p:cBhvr>
                                    </p:animEffect>
                                  </p:childTnLst>
                                </p:cTn>
                              </p:par>
                              <p:par>
                                <p:cTn id="29" presetID="10" presetClass="entr" presetSubtype="0" fill="hold" nodeType="withEffect">
                                  <p:stCondLst>
                                    <p:cond delay="0"/>
                                  </p:stCondLst>
                                  <p:childTnLst>
                                    <p:set>
                                      <p:cBhvr>
                                        <p:cTn id="30" dur="1" fill="hold">
                                          <p:stCondLst>
                                            <p:cond delay="0"/>
                                          </p:stCondLst>
                                        </p:cTn>
                                        <p:tgtEl>
                                          <p:spTgt spid="654"/>
                                        </p:tgtEl>
                                        <p:attrNameLst>
                                          <p:attrName>style.visibility</p:attrName>
                                        </p:attrNameLst>
                                      </p:cBhvr>
                                      <p:to>
                                        <p:strVal val="visible"/>
                                      </p:to>
                                    </p:set>
                                    <p:animEffect transition="in" filter="fade">
                                      <p:cBhvr>
                                        <p:cTn id="31" dur="1000"/>
                                        <p:tgtEl>
                                          <p:spTgt spid="654"/>
                                        </p:tgtEl>
                                      </p:cBhvr>
                                    </p:animEffect>
                                  </p:childTnLst>
                                </p:cTn>
                              </p:par>
                              <p:par>
                                <p:cTn id="32" presetID="10" presetClass="entr" presetSubtype="0" fill="hold" nodeType="withEffect">
                                  <p:stCondLst>
                                    <p:cond delay="0"/>
                                  </p:stCondLst>
                                  <p:childTnLst>
                                    <p:set>
                                      <p:cBhvr>
                                        <p:cTn id="33" dur="1" fill="hold">
                                          <p:stCondLst>
                                            <p:cond delay="0"/>
                                          </p:stCondLst>
                                        </p:cTn>
                                        <p:tgtEl>
                                          <p:spTgt spid="655"/>
                                        </p:tgtEl>
                                        <p:attrNameLst>
                                          <p:attrName>style.visibility</p:attrName>
                                        </p:attrNameLst>
                                      </p:cBhvr>
                                      <p:to>
                                        <p:strVal val="visible"/>
                                      </p:to>
                                    </p:set>
                                    <p:animEffect transition="in" filter="fade">
                                      <p:cBhvr>
                                        <p:cTn id="34" dur="1000"/>
                                        <p:tgtEl>
                                          <p:spTgt spid="655"/>
                                        </p:tgtEl>
                                      </p:cBhvr>
                                    </p:animEffect>
                                  </p:childTnLst>
                                </p:cTn>
                              </p:par>
                              <p:par>
                                <p:cTn id="35" presetID="10" presetClass="entr" presetSubtype="0" fill="hold" nodeType="withEffect">
                                  <p:stCondLst>
                                    <p:cond delay="0"/>
                                  </p:stCondLst>
                                  <p:childTnLst>
                                    <p:set>
                                      <p:cBhvr>
                                        <p:cTn id="36" dur="1" fill="hold">
                                          <p:stCondLst>
                                            <p:cond delay="0"/>
                                          </p:stCondLst>
                                        </p:cTn>
                                        <p:tgtEl>
                                          <p:spTgt spid="656"/>
                                        </p:tgtEl>
                                        <p:attrNameLst>
                                          <p:attrName>style.visibility</p:attrName>
                                        </p:attrNameLst>
                                      </p:cBhvr>
                                      <p:to>
                                        <p:strVal val="visible"/>
                                      </p:to>
                                    </p:set>
                                    <p:animEffect transition="in" filter="fade">
                                      <p:cBhvr>
                                        <p:cTn id="37" dur="1000"/>
                                        <p:tgtEl>
                                          <p:spTgt spid="656"/>
                                        </p:tgtEl>
                                      </p:cBhvr>
                                    </p:animEffect>
                                  </p:childTnLst>
                                </p:cTn>
                              </p:par>
                              <p:par>
                                <p:cTn id="38" presetID="10" presetClass="entr" presetSubtype="0" fill="hold" nodeType="withEffect">
                                  <p:stCondLst>
                                    <p:cond delay="0"/>
                                  </p:stCondLst>
                                  <p:childTnLst>
                                    <p:set>
                                      <p:cBhvr>
                                        <p:cTn id="39" dur="1" fill="hold">
                                          <p:stCondLst>
                                            <p:cond delay="0"/>
                                          </p:stCondLst>
                                        </p:cTn>
                                        <p:tgtEl>
                                          <p:spTgt spid="657"/>
                                        </p:tgtEl>
                                        <p:attrNameLst>
                                          <p:attrName>style.visibility</p:attrName>
                                        </p:attrNameLst>
                                      </p:cBhvr>
                                      <p:to>
                                        <p:strVal val="visible"/>
                                      </p:to>
                                    </p:set>
                                    <p:animEffect transition="in" filter="fade">
                                      <p:cBhvr>
                                        <p:cTn id="40" dur="1000"/>
                                        <p:tgtEl>
                                          <p:spTgt spid="657"/>
                                        </p:tgtEl>
                                      </p:cBhvr>
                                    </p:animEffect>
                                  </p:childTnLst>
                                </p:cTn>
                              </p:par>
                              <p:par>
                                <p:cTn id="41" presetID="10" presetClass="entr" presetSubtype="0" fill="hold" nodeType="withEffect">
                                  <p:stCondLst>
                                    <p:cond delay="0"/>
                                  </p:stCondLst>
                                  <p:childTnLst>
                                    <p:set>
                                      <p:cBhvr>
                                        <p:cTn id="42" dur="1" fill="hold">
                                          <p:stCondLst>
                                            <p:cond delay="0"/>
                                          </p:stCondLst>
                                        </p:cTn>
                                        <p:tgtEl>
                                          <p:spTgt spid="658"/>
                                        </p:tgtEl>
                                        <p:attrNameLst>
                                          <p:attrName>style.visibility</p:attrName>
                                        </p:attrNameLst>
                                      </p:cBhvr>
                                      <p:to>
                                        <p:strVal val="visible"/>
                                      </p:to>
                                    </p:set>
                                    <p:animEffect transition="in" filter="fade">
                                      <p:cBhvr>
                                        <p:cTn id="43" dur="1000"/>
                                        <p:tgtEl>
                                          <p:spTgt spid="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Shape 771">
          <a:extLst>
            <a:ext uri="{FF2B5EF4-FFF2-40B4-BE49-F238E27FC236}">
              <a16:creationId xmlns:a16="http://schemas.microsoft.com/office/drawing/2014/main" id="{D068D3C1-ED4E-A5E3-9E39-C7AFEC110E10}"/>
            </a:ext>
          </a:extLst>
        </p:cNvPr>
        <p:cNvGrpSpPr/>
        <p:nvPr/>
      </p:nvGrpSpPr>
      <p:grpSpPr>
        <a:xfrm>
          <a:off x="0" y="0"/>
          <a:ext cx="0" cy="0"/>
          <a:chOff x="0" y="0"/>
          <a:chExt cx="0" cy="0"/>
        </a:xfrm>
      </p:grpSpPr>
      <p:sp>
        <p:nvSpPr>
          <p:cNvPr id="772" name="Google Shape;772;p70">
            <a:extLst>
              <a:ext uri="{FF2B5EF4-FFF2-40B4-BE49-F238E27FC236}">
                <a16:creationId xmlns:a16="http://schemas.microsoft.com/office/drawing/2014/main" id="{87AF7463-2DFC-97D1-D643-CEE39848D34D}"/>
              </a:ext>
            </a:extLst>
          </p:cNvPr>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Explain how the bayes rule can be used as a stastical model to update prior beliefs</a:t>
            </a:r>
            <a:endParaRPr b="1" u="sng" dirty="0"/>
          </a:p>
        </p:txBody>
      </p:sp>
      <p:sp>
        <p:nvSpPr>
          <p:cNvPr id="774" name="Google Shape;774;p70">
            <a:extLst>
              <a:ext uri="{FF2B5EF4-FFF2-40B4-BE49-F238E27FC236}">
                <a16:creationId xmlns:a16="http://schemas.microsoft.com/office/drawing/2014/main" id="{45DE3B62-F745-81E2-6F2E-95D010D9A459}"/>
              </a:ext>
            </a:extLst>
          </p:cNvPr>
          <p:cNvSpPr txBox="1">
            <a:spLocks noGrp="1"/>
          </p:cNvSpPr>
          <p:nvPr>
            <p:ph type="sldNum" idx="12"/>
          </p:nvPr>
        </p:nvSpPr>
        <p:spPr>
          <a:xfrm>
            <a:off x="8472458" y="4663217"/>
            <a:ext cx="548700" cy="393600"/>
          </a:xfrm>
        </p:spPr>
        <p:txBody>
          <a:bodyPr spcFirstLastPara="1" wrap="square" lIns="91425" tIns="91425" rIns="91425" bIns="91425" anchor="ctr" anchorCtr="0">
            <a:normAutofit/>
          </a:bodyPr>
          <a:lstStyle/>
          <a:p>
            <a:pPr lvl="0"/>
            <a:fld id="{00000000-1234-1234-1234-123412341234}" type="slidenum">
              <a:rPr lang="en"/>
              <a:pPr lvl="0"/>
              <a:t>31</a:t>
            </a:fld>
            <a:endParaRPr lang="en"/>
          </a:p>
        </p:txBody>
      </p:sp>
      <p:pic>
        <p:nvPicPr>
          <p:cNvPr id="3" name="Picture 2">
            <a:extLst>
              <a:ext uri="{FF2B5EF4-FFF2-40B4-BE49-F238E27FC236}">
                <a16:creationId xmlns:a16="http://schemas.microsoft.com/office/drawing/2014/main" id="{B524AE9A-93B3-C65B-85E6-B6A9340D93B8}"/>
              </a:ext>
            </a:extLst>
          </p:cNvPr>
          <p:cNvPicPr>
            <a:picLocks noChangeAspect="1"/>
          </p:cNvPicPr>
          <p:nvPr/>
        </p:nvPicPr>
        <p:blipFill>
          <a:blip r:embed="rId3"/>
          <a:stretch>
            <a:fillRect/>
          </a:stretch>
        </p:blipFill>
        <p:spPr>
          <a:xfrm>
            <a:off x="430566" y="495711"/>
            <a:ext cx="6232602" cy="2142654"/>
          </a:xfrm>
          <a:prstGeom prst="rect">
            <a:avLst/>
          </a:prstGeom>
        </p:spPr>
      </p:pic>
      <mc:AlternateContent xmlns:mc="http://schemas.openxmlformats.org/markup-compatibility/2006" xmlns:a14="http://schemas.microsoft.com/office/drawing/2010/main">
        <mc:Choice Requires="a14">
          <p:sp>
            <p:nvSpPr>
              <p:cNvPr id="9" name="Text Placeholder 3">
                <a:extLst>
                  <a:ext uri="{FF2B5EF4-FFF2-40B4-BE49-F238E27FC236}">
                    <a16:creationId xmlns:a16="http://schemas.microsoft.com/office/drawing/2014/main" id="{AA9192AA-E155-E14C-737E-278F8330EC39}"/>
                  </a:ext>
                </a:extLst>
              </p:cNvPr>
              <p:cNvSpPr>
                <a:spLocks noGrp="1"/>
              </p:cNvSpPr>
              <p:nvPr>
                <p:ph type="body" idx="1"/>
              </p:nvPr>
            </p:nvSpPr>
            <p:spPr>
              <a:xfrm>
                <a:off x="122237" y="2767786"/>
                <a:ext cx="8520600" cy="2158981"/>
              </a:xfrm>
            </p:spPr>
            <p:txBody>
              <a:bodyPr>
                <a:normAutofit/>
              </a:bodyPr>
              <a:lstStyle/>
              <a:p>
                <a14:m>
                  <m:oMath xmlns:m="http://schemas.openxmlformats.org/officeDocument/2006/math">
                    <m:r>
                      <a:rPr lang="en-US" sz="1000" b="0" i="1" smtClean="0">
                        <a:solidFill>
                          <a:schemeClr val="tx1"/>
                        </a:solidFill>
                        <a:latin typeface="Cambria Math" panose="02040503050406030204" pitchFamily="18" charset="0"/>
                      </a:rPr>
                      <m:t>𝑋</m:t>
                    </m:r>
                  </m:oMath>
                </a14:m>
                <a:r>
                  <a:rPr lang="en-US" sz="1000" dirty="0">
                    <a:solidFill>
                      <a:schemeClr val="tx1"/>
                    </a:solidFill>
                  </a:rPr>
                  <a:t> is the new observation, and </a:t>
                </a:r>
                <a14:m>
                  <m:oMath xmlns:m="http://schemas.openxmlformats.org/officeDocument/2006/math">
                    <m:r>
                      <a:rPr lang="en-US" sz="1000" b="0" i="1" smtClean="0">
                        <a:solidFill>
                          <a:schemeClr val="tx1"/>
                        </a:solidFill>
                        <a:latin typeface="Cambria Math" panose="02040503050406030204" pitchFamily="18" charset="0"/>
                      </a:rPr>
                      <m:t>𝜇</m:t>
                    </m:r>
                  </m:oMath>
                </a14:m>
                <a:r>
                  <a:rPr lang="en-US" sz="1000" dirty="0">
                    <a:solidFill>
                      <a:schemeClr val="tx1"/>
                    </a:solidFill>
                  </a:rPr>
                  <a:t> is our current understanding of the world</a:t>
                </a:r>
              </a:p>
              <a:p>
                <a:r>
                  <a:rPr lang="en-US" sz="1000" dirty="0">
                    <a:solidFill>
                      <a:schemeClr val="tx1"/>
                    </a:solidFill>
                  </a:rPr>
                  <a:t>Expresses that the current understanding can be updated with new observations</a:t>
                </a:r>
              </a:p>
              <a:p>
                <a:r>
                  <a:rPr lang="en-US" sz="1000" dirty="0">
                    <a:solidFill>
                      <a:schemeClr val="tx1"/>
                    </a:solidFill>
                  </a:rPr>
                  <a:t>Can be used iteratively as Bayesian updating; posterior distribution from one iteration becomes the prior for the next iteration.</a:t>
                </a:r>
              </a:p>
              <a:p>
                <a:pPr lvl="1"/>
                <a:r>
                  <a:rPr lang="en-US" sz="1000" dirty="0">
                    <a:solidFill>
                      <a:schemeClr val="tx1"/>
                    </a:solidFill>
                  </a:rPr>
                  <a:t>Bayes' Rule is like a mathematical GPS for uncertainty—it continuously reorients your understanding of the world as new information arrives.</a:t>
                </a:r>
              </a:p>
              <a:p>
                <a:r>
                  <a:rPr lang="en-US" sz="1000" dirty="0">
                    <a:solidFill>
                      <a:schemeClr val="tx1"/>
                    </a:solidFill>
                  </a:rPr>
                  <a:t>Generally, the likelihood is easier to compute than the posterior (since it’s directly given by the model)</a:t>
                </a:r>
              </a:p>
              <a:p>
                <a:r>
                  <a:rPr lang="en-US" sz="1000" dirty="0">
                    <a:solidFill>
                      <a:schemeClr val="tx1"/>
                    </a:solidFill>
                  </a:rPr>
                  <a:t>Examples</a:t>
                </a:r>
              </a:p>
              <a:p>
                <a:pPr lvl="1"/>
                <a:r>
                  <a:rPr lang="en-US" sz="1000" dirty="0">
                    <a:solidFill>
                      <a:schemeClr val="tx1"/>
                    </a:solidFill>
                  </a:rPr>
                  <a:t>Machine learning: Updating the model’s parameters (e.g., weights) as new data arrives</a:t>
                </a:r>
              </a:p>
              <a:p>
                <a:pPr lvl="1"/>
                <a:r>
                  <a:rPr lang="en-US" sz="1000" dirty="0">
                    <a:solidFill>
                      <a:schemeClr val="tx1"/>
                    </a:solidFill>
                  </a:rPr>
                  <a:t>Stock market prediction: Continuously updating predictions based on new stock price data</a:t>
                </a:r>
              </a:p>
              <a:p>
                <a:pPr lvl="1"/>
                <a:r>
                  <a:rPr lang="en-US" sz="1000" dirty="0">
                    <a:solidFill>
                      <a:schemeClr val="tx1"/>
                    </a:solidFill>
                  </a:rPr>
                  <a:t>Medical diagnosis: Iteratively updating the likelihood of a disease given new test results over time</a:t>
                </a:r>
              </a:p>
              <a:p>
                <a:pPr lvl="1"/>
                <a:endParaRPr lang="en-US" sz="1000" dirty="0">
                  <a:solidFill>
                    <a:schemeClr val="tx1"/>
                  </a:solidFill>
                </a:endParaRPr>
              </a:p>
            </p:txBody>
          </p:sp>
        </mc:Choice>
        <mc:Fallback xmlns="">
          <p:sp>
            <p:nvSpPr>
              <p:cNvPr id="9" name="Text Placeholder 3">
                <a:extLst>
                  <a:ext uri="{FF2B5EF4-FFF2-40B4-BE49-F238E27FC236}">
                    <a16:creationId xmlns:a16="http://schemas.microsoft.com/office/drawing/2014/main" id="{AA9192AA-E155-E14C-737E-278F8330EC39}"/>
                  </a:ext>
                </a:extLst>
              </p:cNvPr>
              <p:cNvSpPr>
                <a:spLocks noGrp="1" noRot="1" noChangeAspect="1" noMove="1" noResize="1" noEditPoints="1" noAdjustHandles="1" noChangeArrowheads="1" noChangeShapeType="1" noTextEdit="1"/>
              </p:cNvSpPr>
              <p:nvPr>
                <p:ph type="body" idx="1"/>
              </p:nvPr>
            </p:nvSpPr>
            <p:spPr>
              <a:xfrm>
                <a:off x="122237" y="2767786"/>
                <a:ext cx="8520600" cy="2158981"/>
              </a:xfrm>
              <a:blipFill>
                <a:blip r:embed="rId4"/>
                <a:stretch>
                  <a:fillRect t="-226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0837E08-E4F1-1B4E-D272-E263789331B9}"/>
              </a:ext>
            </a:extLst>
          </p:cNvPr>
          <p:cNvSpPr txBox="1"/>
          <p:nvPr/>
        </p:nvSpPr>
        <p:spPr>
          <a:xfrm>
            <a:off x="2623278" y="454701"/>
            <a:ext cx="759502" cy="215444"/>
          </a:xfrm>
          <a:prstGeom prst="rect">
            <a:avLst/>
          </a:prstGeom>
          <a:noFill/>
        </p:spPr>
        <p:txBody>
          <a:bodyPr wrap="square" rtlCol="0">
            <a:spAutoFit/>
          </a:bodyPr>
          <a:lstStyle/>
          <a:p>
            <a:r>
              <a:rPr lang="en-US" sz="800" b="1" i="1" dirty="0">
                <a:solidFill>
                  <a:schemeClr val="accent1"/>
                </a:solidFill>
              </a:rPr>
              <a:t>posterior</a:t>
            </a:r>
          </a:p>
        </p:txBody>
      </p:sp>
      <p:sp>
        <p:nvSpPr>
          <p:cNvPr id="11" name="TextBox 10">
            <a:extLst>
              <a:ext uri="{FF2B5EF4-FFF2-40B4-BE49-F238E27FC236}">
                <a16:creationId xmlns:a16="http://schemas.microsoft.com/office/drawing/2014/main" id="{FB0F5E0F-82F2-22B4-9488-F19CF9119489}"/>
              </a:ext>
            </a:extLst>
          </p:cNvPr>
          <p:cNvSpPr txBox="1"/>
          <p:nvPr/>
        </p:nvSpPr>
        <p:spPr>
          <a:xfrm>
            <a:off x="4152527" y="358502"/>
            <a:ext cx="759502" cy="215444"/>
          </a:xfrm>
          <a:prstGeom prst="rect">
            <a:avLst/>
          </a:prstGeom>
          <a:noFill/>
        </p:spPr>
        <p:txBody>
          <a:bodyPr wrap="square" rtlCol="0">
            <a:spAutoFit/>
          </a:bodyPr>
          <a:lstStyle/>
          <a:p>
            <a:r>
              <a:rPr lang="en-US" sz="800" b="1" i="1" dirty="0">
                <a:solidFill>
                  <a:schemeClr val="accent1"/>
                </a:solidFill>
              </a:rPr>
              <a:t>prior</a:t>
            </a:r>
          </a:p>
        </p:txBody>
      </p:sp>
      <p:sp>
        <p:nvSpPr>
          <p:cNvPr id="12" name="TextBox 11">
            <a:extLst>
              <a:ext uri="{FF2B5EF4-FFF2-40B4-BE49-F238E27FC236}">
                <a16:creationId xmlns:a16="http://schemas.microsoft.com/office/drawing/2014/main" id="{C72A3DA4-924B-0707-59E9-B7C4D494E89F}"/>
              </a:ext>
            </a:extLst>
          </p:cNvPr>
          <p:cNvSpPr txBox="1"/>
          <p:nvPr/>
        </p:nvSpPr>
        <p:spPr>
          <a:xfrm>
            <a:off x="3393025" y="366290"/>
            <a:ext cx="759502" cy="215444"/>
          </a:xfrm>
          <a:prstGeom prst="rect">
            <a:avLst/>
          </a:prstGeom>
          <a:noFill/>
        </p:spPr>
        <p:txBody>
          <a:bodyPr wrap="square" rtlCol="0">
            <a:spAutoFit/>
          </a:bodyPr>
          <a:lstStyle/>
          <a:p>
            <a:r>
              <a:rPr lang="en-US" sz="800" b="1" i="1" dirty="0">
                <a:solidFill>
                  <a:schemeClr val="accent1"/>
                </a:solidFill>
              </a:rPr>
              <a:t>likelihood</a:t>
            </a:r>
          </a:p>
        </p:txBody>
      </p:sp>
      <p:sp>
        <p:nvSpPr>
          <p:cNvPr id="13" name="TextBox 12">
            <a:extLst>
              <a:ext uri="{FF2B5EF4-FFF2-40B4-BE49-F238E27FC236}">
                <a16:creationId xmlns:a16="http://schemas.microsoft.com/office/drawing/2014/main" id="{06A79A92-6DE9-796D-D8AA-48E90C348533}"/>
              </a:ext>
            </a:extLst>
          </p:cNvPr>
          <p:cNvSpPr txBox="1"/>
          <p:nvPr/>
        </p:nvSpPr>
        <p:spPr>
          <a:xfrm>
            <a:off x="4062586" y="718943"/>
            <a:ext cx="759502" cy="338554"/>
          </a:xfrm>
          <a:prstGeom prst="rect">
            <a:avLst/>
          </a:prstGeom>
          <a:noFill/>
        </p:spPr>
        <p:txBody>
          <a:bodyPr wrap="square" rtlCol="0">
            <a:spAutoFit/>
          </a:bodyPr>
          <a:lstStyle/>
          <a:p>
            <a:r>
              <a:rPr lang="en-US" sz="800" b="1" i="1" dirty="0">
                <a:solidFill>
                  <a:schemeClr val="accent1"/>
                </a:solidFill>
              </a:rPr>
              <a:t>marginal likelihood</a:t>
            </a:r>
          </a:p>
        </p:txBody>
      </p:sp>
    </p:spTree>
    <p:extLst>
      <p:ext uri="{BB962C8B-B14F-4D97-AF65-F5344CB8AC3E}">
        <p14:creationId xmlns:p14="http://schemas.microsoft.com/office/powerpoint/2010/main" val="218613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4" grpId="0"/>
      <p:bldP spid="9" grpId="0" uiExpand="1" build="p"/>
      <p:bldP spid="10" grpId="0"/>
      <p:bldP spid="11" grpId="0"/>
      <p:bldP spid="12"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63"/>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is Bayes’ classifier? What is the Naive Bayes classifier? What are their pros and cons?</a:t>
            </a:r>
            <a:endParaRPr b="1" u="sng"/>
          </a:p>
        </p:txBody>
      </p:sp>
      <p:sp>
        <p:nvSpPr>
          <p:cNvPr id="672" name="Google Shape;672;p63"/>
          <p:cNvSpPr txBox="1"/>
          <p:nvPr/>
        </p:nvSpPr>
        <p:spPr>
          <a:xfrm>
            <a:off x="-33122" y="132785"/>
            <a:ext cx="8765100" cy="307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sz="800" b="1" u="sng">
                <a:highlight>
                  <a:srgbClr val="FFFF00"/>
                </a:highlight>
              </a:rPr>
              <a:t>Bayes’ classifier</a:t>
            </a:r>
            <a:r>
              <a:rPr lang="en" sz="800"/>
              <a:t> takes a probabilistic approach, centered around Bayes’ rule:</a:t>
            </a:r>
            <a:endParaRPr sz="800"/>
          </a:p>
        </p:txBody>
      </p:sp>
      <p:sp>
        <p:nvSpPr>
          <p:cNvPr id="673" name="Google Shape;673;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pic>
        <p:nvPicPr>
          <p:cNvPr id="674" name="Google Shape;674;p63"/>
          <p:cNvPicPr preferRelativeResize="0"/>
          <p:nvPr/>
        </p:nvPicPr>
        <p:blipFill>
          <a:blip r:embed="rId3">
            <a:alphaModFix/>
          </a:blip>
          <a:stretch>
            <a:fillRect/>
          </a:stretch>
        </p:blipFill>
        <p:spPr>
          <a:xfrm>
            <a:off x="39650" y="553469"/>
            <a:ext cx="3601799" cy="400200"/>
          </a:xfrm>
          <a:prstGeom prst="rect">
            <a:avLst/>
          </a:prstGeom>
          <a:noFill/>
          <a:ln>
            <a:noFill/>
          </a:ln>
        </p:spPr>
      </p:pic>
      <p:sp>
        <p:nvSpPr>
          <p:cNvPr id="675" name="Google Shape;675;p63"/>
          <p:cNvSpPr txBox="1"/>
          <p:nvPr/>
        </p:nvSpPr>
        <p:spPr>
          <a:xfrm>
            <a:off x="59778" y="740585"/>
            <a:ext cx="8765100" cy="307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sz="800"/>
              <a:t>Ultimately, given some x we want to choose the most likely y-label. The decision rule is:</a:t>
            </a:r>
            <a:endParaRPr sz="800"/>
          </a:p>
        </p:txBody>
      </p:sp>
      <p:pic>
        <p:nvPicPr>
          <p:cNvPr id="676" name="Google Shape;676;p63"/>
          <p:cNvPicPr preferRelativeResize="0"/>
          <p:nvPr/>
        </p:nvPicPr>
        <p:blipFill>
          <a:blip r:embed="rId4">
            <a:alphaModFix/>
          </a:blip>
          <a:stretch>
            <a:fillRect/>
          </a:stretch>
        </p:blipFill>
        <p:spPr>
          <a:xfrm>
            <a:off x="0" y="1100342"/>
            <a:ext cx="8839203" cy="605298"/>
          </a:xfrm>
          <a:prstGeom prst="rect">
            <a:avLst/>
          </a:prstGeom>
          <a:noFill/>
          <a:ln>
            <a:noFill/>
          </a:ln>
        </p:spPr>
      </p:pic>
      <p:pic>
        <p:nvPicPr>
          <p:cNvPr id="677" name="Google Shape;677;p63"/>
          <p:cNvPicPr preferRelativeResize="0"/>
          <p:nvPr/>
        </p:nvPicPr>
        <p:blipFill>
          <a:blip r:embed="rId5">
            <a:alphaModFix/>
          </a:blip>
          <a:stretch>
            <a:fillRect/>
          </a:stretch>
        </p:blipFill>
        <p:spPr>
          <a:xfrm>
            <a:off x="39650" y="1733658"/>
            <a:ext cx="7181099" cy="1533425"/>
          </a:xfrm>
          <a:prstGeom prst="rect">
            <a:avLst/>
          </a:prstGeom>
          <a:noFill/>
          <a:ln>
            <a:noFill/>
          </a:ln>
        </p:spPr>
      </p:pic>
      <p:sp>
        <p:nvSpPr>
          <p:cNvPr id="678" name="Google Shape;678;p63"/>
          <p:cNvSpPr txBox="1"/>
          <p:nvPr/>
        </p:nvSpPr>
        <p:spPr>
          <a:xfrm>
            <a:off x="39650" y="4242550"/>
            <a:ext cx="5620800" cy="8772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i="1"/>
              <a:t>Suppose you use gaussians to model X|Y. The figure shows the binary classification case for x in R^1,R^2,R^3 in the first, second, and third rows respectively. </a:t>
            </a:r>
            <a:endParaRPr sz="900" i="1"/>
          </a:p>
          <a:p>
            <a:pPr marL="0" lvl="0" indent="0" algn="l" rtl="0">
              <a:spcBef>
                <a:spcPts val="0"/>
              </a:spcBef>
              <a:spcAft>
                <a:spcPts val="0"/>
              </a:spcAft>
              <a:buNone/>
            </a:pPr>
            <a:r>
              <a:rPr lang="en" sz="900" i="1"/>
              <a:t>The decision boundary given by the BDR is a hyperplane, and is weighed by the distribution of Y. As the black class becomes more likely (left to right), it occupies more space and pushes the decision boundary further away from it.</a:t>
            </a:r>
            <a:endParaRPr sz="900" i="1"/>
          </a:p>
        </p:txBody>
      </p:sp>
      <p:pic>
        <p:nvPicPr>
          <p:cNvPr id="679" name="Google Shape;679;p63"/>
          <p:cNvPicPr preferRelativeResize="0"/>
          <p:nvPr/>
        </p:nvPicPr>
        <p:blipFill>
          <a:blip r:embed="rId6">
            <a:alphaModFix/>
          </a:blip>
          <a:stretch>
            <a:fillRect/>
          </a:stretch>
        </p:blipFill>
        <p:spPr>
          <a:xfrm>
            <a:off x="5901770" y="3295100"/>
            <a:ext cx="2629685" cy="1848401"/>
          </a:xfrm>
          <a:prstGeom prst="rect">
            <a:avLst/>
          </a:prstGeom>
          <a:noFill/>
          <a:ln>
            <a:noFill/>
          </a:ln>
        </p:spPr>
      </p:pic>
      <p:sp>
        <p:nvSpPr>
          <p:cNvPr id="680" name="Google Shape;680;p63"/>
          <p:cNvSpPr txBox="1"/>
          <p:nvPr/>
        </p:nvSpPr>
        <p:spPr>
          <a:xfrm>
            <a:off x="105525" y="3199425"/>
            <a:ext cx="5364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t>Pros of Bayes’ Classifier:</a:t>
            </a:r>
            <a:endParaRPr sz="800" b="1"/>
          </a:p>
          <a:p>
            <a:pPr marL="457200" lvl="0" indent="-279400" algn="l" rtl="0">
              <a:spcBef>
                <a:spcPts val="0"/>
              </a:spcBef>
              <a:spcAft>
                <a:spcPts val="0"/>
              </a:spcAft>
              <a:buSzPts val="800"/>
              <a:buChar char="●"/>
            </a:pPr>
            <a:r>
              <a:rPr lang="en" sz="800"/>
              <a:t>Technically optimal, if distribution estimates are accurate</a:t>
            </a:r>
            <a:endParaRPr sz="800"/>
          </a:p>
          <a:p>
            <a:pPr marL="457200" lvl="0" indent="-279400" algn="l" rtl="0">
              <a:spcBef>
                <a:spcPts val="0"/>
              </a:spcBef>
              <a:spcAft>
                <a:spcPts val="0"/>
              </a:spcAft>
              <a:buSzPts val="800"/>
              <a:buChar char="●"/>
            </a:pPr>
            <a:r>
              <a:rPr lang="en" sz="800"/>
              <a:t>Generative and gives “exact’ per-class probabilities (e.g. unlike SVMs)</a:t>
            </a:r>
            <a:endParaRPr sz="800"/>
          </a:p>
          <a:p>
            <a:pPr marL="0" lvl="0" indent="0" algn="l" rtl="0">
              <a:spcBef>
                <a:spcPts val="0"/>
              </a:spcBef>
              <a:spcAft>
                <a:spcPts val="0"/>
              </a:spcAft>
              <a:buNone/>
            </a:pPr>
            <a:r>
              <a:rPr lang="en" sz="800" b="1"/>
              <a:t>Cons:</a:t>
            </a:r>
            <a:endParaRPr sz="800" b="1"/>
          </a:p>
          <a:p>
            <a:pPr marL="457200" lvl="0" indent="-279400" algn="l" rtl="0">
              <a:spcBef>
                <a:spcPts val="0"/>
              </a:spcBef>
              <a:spcAft>
                <a:spcPts val="0"/>
              </a:spcAft>
              <a:buSzPts val="800"/>
              <a:buChar char="●"/>
            </a:pPr>
            <a:r>
              <a:rPr lang="en" sz="800"/>
              <a:t>Hard to estimate probability distribution for X|Y (need a lot of data)</a:t>
            </a:r>
            <a:endParaRPr sz="800"/>
          </a:p>
          <a:p>
            <a:pPr marL="457200" lvl="0" indent="-279400" algn="l" rtl="0">
              <a:spcBef>
                <a:spcPts val="0"/>
              </a:spcBef>
              <a:spcAft>
                <a:spcPts val="0"/>
              </a:spcAft>
              <a:buSzPts val="800"/>
              <a:buChar char="●"/>
            </a:pPr>
            <a:r>
              <a:rPr lang="en" sz="800"/>
              <a:t>Naive bayes assumption requires independence, which probably won’t hold in most cases</a:t>
            </a:r>
            <a:endParaRPr sz="800"/>
          </a:p>
        </p:txBody>
      </p:sp>
      <p:sp>
        <p:nvSpPr>
          <p:cNvPr id="3" name="TextBox 2">
            <a:extLst>
              <a:ext uri="{FF2B5EF4-FFF2-40B4-BE49-F238E27FC236}">
                <a16:creationId xmlns:a16="http://schemas.microsoft.com/office/drawing/2014/main" id="{2EA119C9-CF43-52D1-B1BF-36547383A0B2}"/>
              </a:ext>
            </a:extLst>
          </p:cNvPr>
          <p:cNvSpPr txBox="1"/>
          <p:nvPr/>
        </p:nvSpPr>
        <p:spPr>
          <a:xfrm>
            <a:off x="8040813" y="4974916"/>
            <a:ext cx="1095172" cy="184666"/>
          </a:xfrm>
          <a:prstGeom prst="rect">
            <a:avLst/>
          </a:prstGeom>
          <a:noFill/>
        </p:spPr>
        <p:txBody>
          <a:bodyPr wrap="none" rtlCol="0">
            <a:spAutoFit/>
          </a:bodyPr>
          <a:lstStyle/>
          <a:p>
            <a:r>
              <a:rPr lang="en-US" sz="600" i="1" dirty="0"/>
              <a:t>Misc. Classical ML Models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2"/>
                                        </p:tgtEl>
                                        <p:attrNameLst>
                                          <p:attrName>style.visibility</p:attrName>
                                        </p:attrNameLst>
                                      </p:cBhvr>
                                      <p:to>
                                        <p:strVal val="visible"/>
                                      </p:to>
                                    </p:set>
                                    <p:animEffect transition="in" filter="fade">
                                      <p:cBhvr>
                                        <p:cTn id="7" dur="1000"/>
                                        <p:tgtEl>
                                          <p:spTgt spid="672"/>
                                        </p:tgtEl>
                                      </p:cBhvr>
                                    </p:animEffect>
                                  </p:childTnLst>
                                </p:cTn>
                              </p:par>
                              <p:par>
                                <p:cTn id="8" presetID="10" presetClass="entr" presetSubtype="0" fill="hold" nodeType="withEffect">
                                  <p:stCondLst>
                                    <p:cond delay="0"/>
                                  </p:stCondLst>
                                  <p:childTnLst>
                                    <p:set>
                                      <p:cBhvr>
                                        <p:cTn id="9" dur="1" fill="hold">
                                          <p:stCondLst>
                                            <p:cond delay="0"/>
                                          </p:stCondLst>
                                        </p:cTn>
                                        <p:tgtEl>
                                          <p:spTgt spid="673"/>
                                        </p:tgtEl>
                                        <p:attrNameLst>
                                          <p:attrName>style.visibility</p:attrName>
                                        </p:attrNameLst>
                                      </p:cBhvr>
                                      <p:to>
                                        <p:strVal val="visible"/>
                                      </p:to>
                                    </p:set>
                                    <p:animEffect transition="in" filter="fade">
                                      <p:cBhvr>
                                        <p:cTn id="10" dur="1000"/>
                                        <p:tgtEl>
                                          <p:spTgt spid="673"/>
                                        </p:tgtEl>
                                      </p:cBhvr>
                                    </p:animEffect>
                                  </p:childTnLst>
                                </p:cTn>
                              </p:par>
                              <p:par>
                                <p:cTn id="11" presetID="10" presetClass="entr" presetSubtype="0" fill="hold" nodeType="withEffect">
                                  <p:stCondLst>
                                    <p:cond delay="0"/>
                                  </p:stCondLst>
                                  <p:childTnLst>
                                    <p:set>
                                      <p:cBhvr>
                                        <p:cTn id="12" dur="1" fill="hold">
                                          <p:stCondLst>
                                            <p:cond delay="0"/>
                                          </p:stCondLst>
                                        </p:cTn>
                                        <p:tgtEl>
                                          <p:spTgt spid="674"/>
                                        </p:tgtEl>
                                        <p:attrNameLst>
                                          <p:attrName>style.visibility</p:attrName>
                                        </p:attrNameLst>
                                      </p:cBhvr>
                                      <p:to>
                                        <p:strVal val="visible"/>
                                      </p:to>
                                    </p:set>
                                    <p:animEffect transition="in" filter="fade">
                                      <p:cBhvr>
                                        <p:cTn id="13" dur="1000"/>
                                        <p:tgtEl>
                                          <p:spTgt spid="674"/>
                                        </p:tgtEl>
                                      </p:cBhvr>
                                    </p:animEffect>
                                  </p:childTnLst>
                                </p:cTn>
                              </p:par>
                              <p:par>
                                <p:cTn id="14" presetID="10" presetClass="entr" presetSubtype="0" fill="hold" nodeType="withEffect">
                                  <p:stCondLst>
                                    <p:cond delay="0"/>
                                  </p:stCondLst>
                                  <p:childTnLst>
                                    <p:set>
                                      <p:cBhvr>
                                        <p:cTn id="15" dur="1" fill="hold">
                                          <p:stCondLst>
                                            <p:cond delay="0"/>
                                          </p:stCondLst>
                                        </p:cTn>
                                        <p:tgtEl>
                                          <p:spTgt spid="675"/>
                                        </p:tgtEl>
                                        <p:attrNameLst>
                                          <p:attrName>style.visibility</p:attrName>
                                        </p:attrNameLst>
                                      </p:cBhvr>
                                      <p:to>
                                        <p:strVal val="visible"/>
                                      </p:to>
                                    </p:set>
                                    <p:animEffect transition="in" filter="fade">
                                      <p:cBhvr>
                                        <p:cTn id="16" dur="1000"/>
                                        <p:tgtEl>
                                          <p:spTgt spid="675"/>
                                        </p:tgtEl>
                                      </p:cBhvr>
                                    </p:animEffect>
                                  </p:childTnLst>
                                </p:cTn>
                              </p:par>
                              <p:par>
                                <p:cTn id="17" presetID="10" presetClass="entr" presetSubtype="0" fill="hold" nodeType="withEffect">
                                  <p:stCondLst>
                                    <p:cond delay="0"/>
                                  </p:stCondLst>
                                  <p:childTnLst>
                                    <p:set>
                                      <p:cBhvr>
                                        <p:cTn id="18" dur="1" fill="hold">
                                          <p:stCondLst>
                                            <p:cond delay="0"/>
                                          </p:stCondLst>
                                        </p:cTn>
                                        <p:tgtEl>
                                          <p:spTgt spid="676"/>
                                        </p:tgtEl>
                                        <p:attrNameLst>
                                          <p:attrName>style.visibility</p:attrName>
                                        </p:attrNameLst>
                                      </p:cBhvr>
                                      <p:to>
                                        <p:strVal val="visible"/>
                                      </p:to>
                                    </p:set>
                                    <p:animEffect transition="in" filter="fade">
                                      <p:cBhvr>
                                        <p:cTn id="19" dur="1000"/>
                                        <p:tgtEl>
                                          <p:spTgt spid="676"/>
                                        </p:tgtEl>
                                      </p:cBhvr>
                                    </p:animEffect>
                                  </p:childTnLst>
                                </p:cTn>
                              </p:par>
                              <p:par>
                                <p:cTn id="20" presetID="10" presetClass="entr" presetSubtype="0" fill="hold" nodeType="withEffect">
                                  <p:stCondLst>
                                    <p:cond delay="0"/>
                                  </p:stCondLst>
                                  <p:childTnLst>
                                    <p:set>
                                      <p:cBhvr>
                                        <p:cTn id="21" dur="1" fill="hold">
                                          <p:stCondLst>
                                            <p:cond delay="0"/>
                                          </p:stCondLst>
                                        </p:cTn>
                                        <p:tgtEl>
                                          <p:spTgt spid="677"/>
                                        </p:tgtEl>
                                        <p:attrNameLst>
                                          <p:attrName>style.visibility</p:attrName>
                                        </p:attrNameLst>
                                      </p:cBhvr>
                                      <p:to>
                                        <p:strVal val="visible"/>
                                      </p:to>
                                    </p:set>
                                    <p:animEffect transition="in" filter="fade">
                                      <p:cBhvr>
                                        <p:cTn id="22" dur="1000"/>
                                        <p:tgtEl>
                                          <p:spTgt spid="677"/>
                                        </p:tgtEl>
                                      </p:cBhvr>
                                    </p:animEffect>
                                  </p:childTnLst>
                                </p:cTn>
                              </p:par>
                              <p:par>
                                <p:cTn id="23" presetID="10" presetClass="entr" presetSubtype="0" fill="hold" nodeType="withEffect">
                                  <p:stCondLst>
                                    <p:cond delay="0"/>
                                  </p:stCondLst>
                                  <p:childTnLst>
                                    <p:set>
                                      <p:cBhvr>
                                        <p:cTn id="24" dur="1" fill="hold">
                                          <p:stCondLst>
                                            <p:cond delay="0"/>
                                          </p:stCondLst>
                                        </p:cTn>
                                        <p:tgtEl>
                                          <p:spTgt spid="678"/>
                                        </p:tgtEl>
                                        <p:attrNameLst>
                                          <p:attrName>style.visibility</p:attrName>
                                        </p:attrNameLst>
                                      </p:cBhvr>
                                      <p:to>
                                        <p:strVal val="visible"/>
                                      </p:to>
                                    </p:set>
                                    <p:animEffect transition="in" filter="fade">
                                      <p:cBhvr>
                                        <p:cTn id="25" dur="1000"/>
                                        <p:tgtEl>
                                          <p:spTgt spid="678"/>
                                        </p:tgtEl>
                                      </p:cBhvr>
                                    </p:animEffect>
                                  </p:childTnLst>
                                </p:cTn>
                              </p:par>
                              <p:par>
                                <p:cTn id="26" presetID="10" presetClass="entr" presetSubtype="0" fill="hold" nodeType="withEffect">
                                  <p:stCondLst>
                                    <p:cond delay="0"/>
                                  </p:stCondLst>
                                  <p:childTnLst>
                                    <p:set>
                                      <p:cBhvr>
                                        <p:cTn id="27" dur="1" fill="hold">
                                          <p:stCondLst>
                                            <p:cond delay="0"/>
                                          </p:stCondLst>
                                        </p:cTn>
                                        <p:tgtEl>
                                          <p:spTgt spid="679"/>
                                        </p:tgtEl>
                                        <p:attrNameLst>
                                          <p:attrName>style.visibility</p:attrName>
                                        </p:attrNameLst>
                                      </p:cBhvr>
                                      <p:to>
                                        <p:strVal val="visible"/>
                                      </p:to>
                                    </p:set>
                                    <p:animEffect transition="in" filter="fade">
                                      <p:cBhvr>
                                        <p:cTn id="28" dur="1000"/>
                                        <p:tgtEl>
                                          <p:spTgt spid="679"/>
                                        </p:tgtEl>
                                      </p:cBhvr>
                                    </p:animEffect>
                                  </p:childTnLst>
                                </p:cTn>
                              </p:par>
                              <p:par>
                                <p:cTn id="29" presetID="10" presetClass="entr" presetSubtype="0" fill="hold" nodeType="withEffect">
                                  <p:stCondLst>
                                    <p:cond delay="0"/>
                                  </p:stCondLst>
                                  <p:childTnLst>
                                    <p:set>
                                      <p:cBhvr>
                                        <p:cTn id="30" dur="1" fill="hold">
                                          <p:stCondLst>
                                            <p:cond delay="0"/>
                                          </p:stCondLst>
                                        </p:cTn>
                                        <p:tgtEl>
                                          <p:spTgt spid="680"/>
                                        </p:tgtEl>
                                        <p:attrNameLst>
                                          <p:attrName>style.visibility</p:attrName>
                                        </p:attrNameLst>
                                      </p:cBhvr>
                                      <p:to>
                                        <p:strVal val="visible"/>
                                      </p:to>
                                    </p:set>
                                    <p:animEffect transition="in" filter="fade">
                                      <p:cBhvr>
                                        <p:cTn id="31" dur="1000"/>
                                        <p:tgtEl>
                                          <p:spTgt spid="6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684"/>
        <p:cNvGrpSpPr/>
        <p:nvPr/>
      </p:nvGrpSpPr>
      <p:grpSpPr>
        <a:xfrm>
          <a:off x="0" y="0"/>
          <a:ext cx="0" cy="0"/>
          <a:chOff x="0" y="0"/>
          <a:chExt cx="0" cy="0"/>
        </a:xfrm>
      </p:grpSpPr>
      <p:sp>
        <p:nvSpPr>
          <p:cNvPr id="685" name="Google Shape;685;p64"/>
          <p:cNvSpPr txBox="1"/>
          <p:nvPr/>
        </p:nvSpPr>
        <p:spPr>
          <a:xfrm>
            <a:off x="-56613" y="-115297"/>
            <a:ext cx="8997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Give an example of Bayes classifier for sentiment analysis on the following dataset, using laplace smoothing, and a bag-of-words model.</a:t>
            </a:r>
            <a:endParaRPr b="1" u="sng"/>
          </a:p>
          <a:p>
            <a:pPr marL="0" lvl="0" indent="0" algn="l" rtl="0">
              <a:spcBef>
                <a:spcPts val="0"/>
              </a:spcBef>
              <a:spcAft>
                <a:spcPts val="0"/>
              </a:spcAft>
              <a:buNone/>
            </a:pPr>
            <a:r>
              <a:rPr lang="en" b="1" u="sng"/>
              <a:t>(unique =20)</a:t>
            </a:r>
            <a:endParaRPr b="1" u="sng"/>
          </a:p>
        </p:txBody>
      </p:sp>
      <p:sp>
        <p:nvSpPr>
          <p:cNvPr id="686" name="Google Shape;686;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pic>
        <p:nvPicPr>
          <p:cNvPr id="687" name="Google Shape;687;p64"/>
          <p:cNvPicPr preferRelativeResize="0"/>
          <p:nvPr/>
        </p:nvPicPr>
        <p:blipFill>
          <a:blip r:embed="rId3">
            <a:alphaModFix/>
          </a:blip>
          <a:stretch>
            <a:fillRect/>
          </a:stretch>
        </p:blipFill>
        <p:spPr>
          <a:xfrm>
            <a:off x="2681700" y="529725"/>
            <a:ext cx="3952107" cy="1629625"/>
          </a:xfrm>
          <a:prstGeom prst="rect">
            <a:avLst/>
          </a:prstGeom>
          <a:noFill/>
          <a:ln>
            <a:noFill/>
          </a:ln>
        </p:spPr>
      </p:pic>
      <p:pic>
        <p:nvPicPr>
          <p:cNvPr id="688" name="Google Shape;688;p64"/>
          <p:cNvPicPr preferRelativeResize="0"/>
          <p:nvPr/>
        </p:nvPicPr>
        <p:blipFill>
          <a:blip r:embed="rId4">
            <a:alphaModFix/>
          </a:blip>
          <a:stretch>
            <a:fillRect/>
          </a:stretch>
        </p:blipFill>
        <p:spPr>
          <a:xfrm>
            <a:off x="1777075" y="2461325"/>
            <a:ext cx="1982475" cy="535050"/>
          </a:xfrm>
          <a:prstGeom prst="rect">
            <a:avLst/>
          </a:prstGeom>
          <a:noFill/>
          <a:ln>
            <a:noFill/>
          </a:ln>
        </p:spPr>
      </p:pic>
      <p:pic>
        <p:nvPicPr>
          <p:cNvPr id="689" name="Google Shape;689;p64"/>
          <p:cNvPicPr preferRelativeResize="0"/>
          <p:nvPr/>
        </p:nvPicPr>
        <p:blipFill>
          <a:blip r:embed="rId5">
            <a:alphaModFix/>
          </a:blip>
          <a:stretch>
            <a:fillRect/>
          </a:stretch>
        </p:blipFill>
        <p:spPr>
          <a:xfrm>
            <a:off x="3930900" y="2326575"/>
            <a:ext cx="3899075" cy="1184250"/>
          </a:xfrm>
          <a:prstGeom prst="rect">
            <a:avLst/>
          </a:prstGeom>
          <a:noFill/>
          <a:ln>
            <a:noFill/>
          </a:ln>
        </p:spPr>
      </p:pic>
      <p:pic>
        <p:nvPicPr>
          <p:cNvPr id="690" name="Google Shape;690;p64"/>
          <p:cNvPicPr preferRelativeResize="0"/>
          <p:nvPr/>
        </p:nvPicPr>
        <p:blipFill>
          <a:blip r:embed="rId6">
            <a:alphaModFix/>
          </a:blip>
          <a:stretch>
            <a:fillRect/>
          </a:stretch>
        </p:blipFill>
        <p:spPr>
          <a:xfrm>
            <a:off x="2681700" y="3678050"/>
            <a:ext cx="3222325" cy="922200"/>
          </a:xfrm>
          <a:prstGeom prst="rect">
            <a:avLst/>
          </a:prstGeom>
          <a:noFill/>
          <a:ln>
            <a:noFill/>
          </a:ln>
        </p:spPr>
      </p:pic>
      <p:pic>
        <p:nvPicPr>
          <p:cNvPr id="691" name="Google Shape;691;p64"/>
          <p:cNvPicPr preferRelativeResize="0"/>
          <p:nvPr/>
        </p:nvPicPr>
        <p:blipFill>
          <a:blip r:embed="rId7">
            <a:alphaModFix/>
          </a:blip>
          <a:stretch>
            <a:fillRect/>
          </a:stretch>
        </p:blipFill>
        <p:spPr>
          <a:xfrm>
            <a:off x="1972975" y="4767475"/>
            <a:ext cx="4317468" cy="238450"/>
          </a:xfrm>
          <a:prstGeom prst="rect">
            <a:avLst/>
          </a:prstGeom>
          <a:noFill/>
          <a:ln>
            <a:noFill/>
          </a:ln>
        </p:spPr>
      </p:pic>
      <p:pic>
        <p:nvPicPr>
          <p:cNvPr id="692" name="Google Shape;692;p64"/>
          <p:cNvPicPr preferRelativeResize="0"/>
          <p:nvPr/>
        </p:nvPicPr>
        <p:blipFill>
          <a:blip r:embed="rId8">
            <a:alphaModFix/>
          </a:blip>
          <a:stretch>
            <a:fillRect/>
          </a:stretch>
        </p:blipFill>
        <p:spPr>
          <a:xfrm>
            <a:off x="6860900" y="1156100"/>
            <a:ext cx="2223563" cy="376875"/>
          </a:xfrm>
          <a:prstGeom prst="rect">
            <a:avLst/>
          </a:prstGeom>
          <a:noFill/>
          <a:ln>
            <a:noFill/>
          </a:ln>
        </p:spPr>
      </p:pic>
      <p:sp>
        <p:nvSpPr>
          <p:cNvPr id="693" name="Google Shape;693;p64"/>
          <p:cNvSpPr txBox="1"/>
          <p:nvPr/>
        </p:nvSpPr>
        <p:spPr>
          <a:xfrm>
            <a:off x="6840125" y="1501600"/>
            <a:ext cx="2244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i="1"/>
              <a:t>* note: denominator is necessary since you add 1 to all d “buckets” or categories from the multinomial distribution</a:t>
            </a:r>
            <a:endParaRPr sz="600" i="1"/>
          </a:p>
        </p:txBody>
      </p:sp>
      <p:sp>
        <p:nvSpPr>
          <p:cNvPr id="3" name="TextBox 2">
            <a:extLst>
              <a:ext uri="{FF2B5EF4-FFF2-40B4-BE49-F238E27FC236}">
                <a16:creationId xmlns:a16="http://schemas.microsoft.com/office/drawing/2014/main" id="{3E085873-0F0C-3778-BF0E-57FE696DFB4D}"/>
              </a:ext>
            </a:extLst>
          </p:cNvPr>
          <p:cNvSpPr txBox="1"/>
          <p:nvPr/>
        </p:nvSpPr>
        <p:spPr>
          <a:xfrm>
            <a:off x="8040813" y="4974916"/>
            <a:ext cx="1095172" cy="184666"/>
          </a:xfrm>
          <a:prstGeom prst="rect">
            <a:avLst/>
          </a:prstGeom>
          <a:noFill/>
        </p:spPr>
        <p:txBody>
          <a:bodyPr wrap="none" rtlCol="0">
            <a:spAutoFit/>
          </a:bodyPr>
          <a:lstStyle/>
          <a:p>
            <a:r>
              <a:rPr lang="en-US" sz="600" i="1" dirty="0"/>
              <a:t>Misc. Classical ML Models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6"/>
                                        </p:tgtEl>
                                        <p:attrNameLst>
                                          <p:attrName>style.visibility</p:attrName>
                                        </p:attrNameLst>
                                      </p:cBhvr>
                                      <p:to>
                                        <p:strVal val="visible"/>
                                      </p:to>
                                    </p:set>
                                    <p:animEffect transition="in" filter="fade">
                                      <p:cBhvr>
                                        <p:cTn id="7" dur="1000"/>
                                        <p:tgtEl>
                                          <p:spTgt spid="686"/>
                                        </p:tgtEl>
                                      </p:cBhvr>
                                    </p:animEffect>
                                  </p:childTnLst>
                                </p:cTn>
                              </p:par>
                              <p:par>
                                <p:cTn id="8" presetID="10" presetClass="entr" presetSubtype="0" fill="hold" nodeType="withEffect">
                                  <p:stCondLst>
                                    <p:cond delay="0"/>
                                  </p:stCondLst>
                                  <p:childTnLst>
                                    <p:set>
                                      <p:cBhvr>
                                        <p:cTn id="9" dur="1" fill="hold">
                                          <p:stCondLst>
                                            <p:cond delay="0"/>
                                          </p:stCondLst>
                                        </p:cTn>
                                        <p:tgtEl>
                                          <p:spTgt spid="688"/>
                                        </p:tgtEl>
                                        <p:attrNameLst>
                                          <p:attrName>style.visibility</p:attrName>
                                        </p:attrNameLst>
                                      </p:cBhvr>
                                      <p:to>
                                        <p:strVal val="visible"/>
                                      </p:to>
                                    </p:set>
                                    <p:animEffect transition="in" filter="fade">
                                      <p:cBhvr>
                                        <p:cTn id="10" dur="1000"/>
                                        <p:tgtEl>
                                          <p:spTgt spid="688"/>
                                        </p:tgtEl>
                                      </p:cBhvr>
                                    </p:animEffect>
                                  </p:childTnLst>
                                </p:cTn>
                              </p:par>
                              <p:par>
                                <p:cTn id="11" presetID="10" presetClass="entr" presetSubtype="0" fill="hold" nodeType="withEffect">
                                  <p:stCondLst>
                                    <p:cond delay="0"/>
                                  </p:stCondLst>
                                  <p:childTnLst>
                                    <p:set>
                                      <p:cBhvr>
                                        <p:cTn id="12" dur="1" fill="hold">
                                          <p:stCondLst>
                                            <p:cond delay="0"/>
                                          </p:stCondLst>
                                        </p:cTn>
                                        <p:tgtEl>
                                          <p:spTgt spid="689"/>
                                        </p:tgtEl>
                                        <p:attrNameLst>
                                          <p:attrName>style.visibility</p:attrName>
                                        </p:attrNameLst>
                                      </p:cBhvr>
                                      <p:to>
                                        <p:strVal val="visible"/>
                                      </p:to>
                                    </p:set>
                                    <p:animEffect transition="in" filter="fade">
                                      <p:cBhvr>
                                        <p:cTn id="13" dur="1000"/>
                                        <p:tgtEl>
                                          <p:spTgt spid="689"/>
                                        </p:tgtEl>
                                      </p:cBhvr>
                                    </p:animEffect>
                                  </p:childTnLst>
                                </p:cTn>
                              </p:par>
                              <p:par>
                                <p:cTn id="14" presetID="10" presetClass="entr" presetSubtype="0" fill="hold" nodeType="withEffect">
                                  <p:stCondLst>
                                    <p:cond delay="0"/>
                                  </p:stCondLst>
                                  <p:childTnLst>
                                    <p:set>
                                      <p:cBhvr>
                                        <p:cTn id="15" dur="1" fill="hold">
                                          <p:stCondLst>
                                            <p:cond delay="0"/>
                                          </p:stCondLst>
                                        </p:cTn>
                                        <p:tgtEl>
                                          <p:spTgt spid="690"/>
                                        </p:tgtEl>
                                        <p:attrNameLst>
                                          <p:attrName>style.visibility</p:attrName>
                                        </p:attrNameLst>
                                      </p:cBhvr>
                                      <p:to>
                                        <p:strVal val="visible"/>
                                      </p:to>
                                    </p:set>
                                    <p:animEffect transition="in" filter="fade">
                                      <p:cBhvr>
                                        <p:cTn id="16" dur="1000"/>
                                        <p:tgtEl>
                                          <p:spTgt spid="690"/>
                                        </p:tgtEl>
                                      </p:cBhvr>
                                    </p:animEffect>
                                  </p:childTnLst>
                                </p:cTn>
                              </p:par>
                              <p:par>
                                <p:cTn id="17" presetID="10" presetClass="entr" presetSubtype="0" fill="hold" nodeType="withEffect">
                                  <p:stCondLst>
                                    <p:cond delay="0"/>
                                  </p:stCondLst>
                                  <p:childTnLst>
                                    <p:set>
                                      <p:cBhvr>
                                        <p:cTn id="18" dur="1" fill="hold">
                                          <p:stCondLst>
                                            <p:cond delay="0"/>
                                          </p:stCondLst>
                                        </p:cTn>
                                        <p:tgtEl>
                                          <p:spTgt spid="691"/>
                                        </p:tgtEl>
                                        <p:attrNameLst>
                                          <p:attrName>style.visibility</p:attrName>
                                        </p:attrNameLst>
                                      </p:cBhvr>
                                      <p:to>
                                        <p:strVal val="visible"/>
                                      </p:to>
                                    </p:set>
                                    <p:animEffect transition="in" filter="fade">
                                      <p:cBhvr>
                                        <p:cTn id="19" dur="1000"/>
                                        <p:tgtEl>
                                          <p:spTgt spid="691"/>
                                        </p:tgtEl>
                                      </p:cBhvr>
                                    </p:animEffect>
                                  </p:childTnLst>
                                </p:cTn>
                              </p:par>
                              <p:par>
                                <p:cTn id="20" presetID="10" presetClass="entr" presetSubtype="0" fill="hold" nodeType="withEffect">
                                  <p:stCondLst>
                                    <p:cond delay="0"/>
                                  </p:stCondLst>
                                  <p:childTnLst>
                                    <p:set>
                                      <p:cBhvr>
                                        <p:cTn id="21" dur="1" fill="hold">
                                          <p:stCondLst>
                                            <p:cond delay="0"/>
                                          </p:stCondLst>
                                        </p:cTn>
                                        <p:tgtEl>
                                          <p:spTgt spid="692"/>
                                        </p:tgtEl>
                                        <p:attrNameLst>
                                          <p:attrName>style.visibility</p:attrName>
                                        </p:attrNameLst>
                                      </p:cBhvr>
                                      <p:to>
                                        <p:strVal val="visible"/>
                                      </p:to>
                                    </p:set>
                                    <p:animEffect transition="in" filter="fade">
                                      <p:cBhvr>
                                        <p:cTn id="22" dur="1000"/>
                                        <p:tgtEl>
                                          <p:spTgt spid="692"/>
                                        </p:tgtEl>
                                      </p:cBhvr>
                                    </p:animEffect>
                                  </p:childTnLst>
                                </p:cTn>
                              </p:par>
                              <p:par>
                                <p:cTn id="23" presetID="10" presetClass="entr" presetSubtype="0" fill="hold" nodeType="withEffect">
                                  <p:stCondLst>
                                    <p:cond delay="0"/>
                                  </p:stCondLst>
                                  <p:childTnLst>
                                    <p:set>
                                      <p:cBhvr>
                                        <p:cTn id="24" dur="1" fill="hold">
                                          <p:stCondLst>
                                            <p:cond delay="0"/>
                                          </p:stCondLst>
                                        </p:cTn>
                                        <p:tgtEl>
                                          <p:spTgt spid="693"/>
                                        </p:tgtEl>
                                        <p:attrNameLst>
                                          <p:attrName>style.visibility</p:attrName>
                                        </p:attrNameLst>
                                      </p:cBhvr>
                                      <p:to>
                                        <p:strVal val="visible"/>
                                      </p:to>
                                    </p:set>
                                    <p:animEffect transition="in" filter="fade">
                                      <p:cBhvr>
                                        <p:cTn id="25" dur="1000"/>
                                        <p:tgtEl>
                                          <p:spTgt spid="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65"/>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are decision trees? Explain its pros/cons.</a:t>
            </a:r>
            <a:endParaRPr b="1" u="sng"/>
          </a:p>
        </p:txBody>
      </p:sp>
      <p:sp>
        <p:nvSpPr>
          <p:cNvPr id="699" name="Google Shape;699;p65"/>
          <p:cNvSpPr txBox="1"/>
          <p:nvPr/>
        </p:nvSpPr>
        <p:spPr>
          <a:xfrm>
            <a:off x="-69050" y="118150"/>
            <a:ext cx="9223200" cy="48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sz="900" b="1"/>
              <a:t>Decision trees </a:t>
            </a:r>
            <a:r>
              <a:rPr lang="en" sz="900"/>
              <a:t>are binary trees where each non-leaf node directs the input vector to either its left or right node, based on two per-node parameters: the feature dimension, and threshold c. The leaf nodes are classification or regression prediction outputs.</a:t>
            </a:r>
            <a:endParaRPr sz="900"/>
          </a:p>
        </p:txBody>
      </p:sp>
      <p:sp>
        <p:nvSpPr>
          <p:cNvPr id="700" name="Google Shape;700;p65"/>
          <p:cNvSpPr txBox="1">
            <a:spLocks noGrp="1"/>
          </p:cNvSpPr>
          <p:nvPr>
            <p:ph type="sldNum" idx="12"/>
          </p:nvPr>
        </p:nvSpPr>
        <p:spPr>
          <a:xfrm>
            <a:off x="8657733" y="487284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pic>
        <p:nvPicPr>
          <p:cNvPr id="701" name="Google Shape;701;p65"/>
          <p:cNvPicPr preferRelativeResize="0"/>
          <p:nvPr/>
        </p:nvPicPr>
        <p:blipFill>
          <a:blip r:embed="rId3">
            <a:alphaModFix/>
          </a:blip>
          <a:stretch>
            <a:fillRect/>
          </a:stretch>
        </p:blipFill>
        <p:spPr>
          <a:xfrm>
            <a:off x="4330450" y="3399375"/>
            <a:ext cx="4586450" cy="1652575"/>
          </a:xfrm>
          <a:prstGeom prst="rect">
            <a:avLst/>
          </a:prstGeom>
          <a:noFill/>
          <a:ln w="19050" cap="flat" cmpd="sng">
            <a:solidFill>
              <a:schemeClr val="dk2"/>
            </a:solidFill>
            <a:prstDash val="solid"/>
            <a:round/>
            <a:headEnd type="none" w="sm" len="sm"/>
            <a:tailEnd type="none" w="sm" len="sm"/>
          </a:ln>
        </p:spPr>
      </p:pic>
      <p:pic>
        <p:nvPicPr>
          <p:cNvPr id="702" name="Google Shape;702;p65"/>
          <p:cNvPicPr preferRelativeResize="0"/>
          <p:nvPr/>
        </p:nvPicPr>
        <p:blipFill>
          <a:blip r:embed="rId4">
            <a:alphaModFix/>
          </a:blip>
          <a:stretch>
            <a:fillRect/>
          </a:stretch>
        </p:blipFill>
        <p:spPr>
          <a:xfrm>
            <a:off x="81225" y="2006600"/>
            <a:ext cx="9014814" cy="952200"/>
          </a:xfrm>
          <a:prstGeom prst="rect">
            <a:avLst/>
          </a:prstGeom>
          <a:noFill/>
          <a:ln>
            <a:noFill/>
          </a:ln>
        </p:spPr>
      </p:pic>
      <p:pic>
        <p:nvPicPr>
          <p:cNvPr id="703" name="Google Shape;703;p65"/>
          <p:cNvPicPr preferRelativeResize="0"/>
          <p:nvPr/>
        </p:nvPicPr>
        <p:blipFill rotWithShape="1">
          <a:blip r:embed="rId5">
            <a:alphaModFix/>
          </a:blip>
          <a:srcRect b="11449"/>
          <a:stretch/>
        </p:blipFill>
        <p:spPr>
          <a:xfrm>
            <a:off x="51975" y="661925"/>
            <a:ext cx="1358743" cy="1243500"/>
          </a:xfrm>
          <a:prstGeom prst="rect">
            <a:avLst/>
          </a:prstGeom>
          <a:noFill/>
          <a:ln w="9525" cap="flat" cmpd="sng">
            <a:solidFill>
              <a:schemeClr val="dk2"/>
            </a:solidFill>
            <a:prstDash val="solid"/>
            <a:round/>
            <a:headEnd type="none" w="sm" len="sm"/>
            <a:tailEnd type="none" w="sm" len="sm"/>
          </a:ln>
        </p:spPr>
      </p:pic>
      <p:pic>
        <p:nvPicPr>
          <p:cNvPr id="704" name="Google Shape;704;p65"/>
          <p:cNvPicPr preferRelativeResize="0"/>
          <p:nvPr/>
        </p:nvPicPr>
        <p:blipFill>
          <a:blip r:embed="rId6">
            <a:alphaModFix/>
          </a:blip>
          <a:stretch>
            <a:fillRect/>
          </a:stretch>
        </p:blipFill>
        <p:spPr>
          <a:xfrm>
            <a:off x="1665176" y="660800"/>
            <a:ext cx="5084670" cy="1243500"/>
          </a:xfrm>
          <a:prstGeom prst="rect">
            <a:avLst/>
          </a:prstGeom>
          <a:noFill/>
          <a:ln w="9525" cap="flat" cmpd="sng">
            <a:solidFill>
              <a:schemeClr val="dk2"/>
            </a:solidFill>
            <a:prstDash val="solid"/>
            <a:round/>
            <a:headEnd type="none" w="sm" len="sm"/>
            <a:tailEnd type="none" w="sm" len="sm"/>
          </a:ln>
        </p:spPr>
      </p:pic>
      <p:sp>
        <p:nvSpPr>
          <p:cNvPr id="705" name="Google Shape;705;p65"/>
          <p:cNvSpPr txBox="1"/>
          <p:nvPr/>
        </p:nvSpPr>
        <p:spPr>
          <a:xfrm>
            <a:off x="81225" y="3067025"/>
            <a:ext cx="4140900" cy="1865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800" b="1">
                <a:solidFill>
                  <a:schemeClr val="dk1"/>
                </a:solidFill>
              </a:rPr>
              <a:t>Pros</a:t>
            </a:r>
            <a:r>
              <a:rPr lang="en" sz="800">
                <a:solidFill>
                  <a:schemeClr val="dk1"/>
                </a:solidFill>
              </a:rPr>
              <a:t>:</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a:solidFill>
                  <a:schemeClr val="dk1"/>
                </a:solidFill>
              </a:rPr>
              <a:t>Decision Trees are easily </a:t>
            </a:r>
            <a:r>
              <a:rPr lang="en" sz="800" b="1">
                <a:solidFill>
                  <a:schemeClr val="dk1"/>
                </a:solidFill>
              </a:rPr>
              <a:t>interpretable</a:t>
            </a:r>
            <a:r>
              <a:rPr lang="en" sz="800">
                <a:solidFill>
                  <a:schemeClr val="dk1"/>
                </a:solidFill>
              </a:rPr>
              <a:t>, and mirrors human decision making</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b="1">
                <a:solidFill>
                  <a:schemeClr val="dk1"/>
                </a:solidFill>
              </a:rPr>
              <a:t>Built-in feature selection</a:t>
            </a:r>
            <a:r>
              <a:rPr lang="en" sz="800">
                <a:solidFill>
                  <a:schemeClr val="dk1"/>
                </a:solidFill>
              </a:rPr>
              <a:t>; unused features can be discarded, and features on top are the most informative</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a:solidFill>
                  <a:schemeClr val="dk1"/>
                </a:solidFill>
              </a:rPr>
              <a:t>Handles both categorical and numerical data easily; robust to scale &amp; heterogeneous features</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a:solidFill>
                  <a:schemeClr val="dk1"/>
                </a:solidFill>
              </a:rPr>
              <a:t>Capable of learning </a:t>
            </a:r>
            <a:r>
              <a:rPr lang="en" sz="800" b="1">
                <a:solidFill>
                  <a:schemeClr val="dk1"/>
                </a:solidFill>
              </a:rPr>
              <a:t>nonlinear</a:t>
            </a:r>
            <a:r>
              <a:rPr lang="en" sz="800">
                <a:solidFill>
                  <a:schemeClr val="dk1"/>
                </a:solidFill>
              </a:rPr>
              <a:t>, complicated decision boundaries</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b="1">
                <a:solidFill>
                  <a:schemeClr val="dk1"/>
                </a:solidFill>
              </a:rPr>
              <a:t>Simple </a:t>
            </a:r>
            <a:r>
              <a:rPr lang="en" sz="800">
                <a:solidFill>
                  <a:schemeClr val="dk1"/>
                </a:solidFill>
              </a:rPr>
              <a:t>to use “out-of-the-box”</a:t>
            </a:r>
            <a:endParaRPr sz="800">
              <a:solidFill>
                <a:schemeClr val="dk1"/>
              </a:solidFill>
            </a:endParaRPr>
          </a:p>
          <a:p>
            <a:pPr marL="0" lvl="0" indent="0" algn="l" rtl="0">
              <a:lnSpc>
                <a:spcPct val="115000"/>
              </a:lnSpc>
              <a:spcBef>
                <a:spcPts val="0"/>
              </a:spcBef>
              <a:spcAft>
                <a:spcPts val="0"/>
              </a:spcAft>
              <a:buNone/>
            </a:pPr>
            <a:r>
              <a:rPr lang="en" sz="800" b="1">
                <a:solidFill>
                  <a:schemeClr val="dk1"/>
                </a:solidFill>
              </a:rPr>
              <a:t>Cons</a:t>
            </a:r>
            <a:r>
              <a:rPr lang="en" sz="800">
                <a:solidFill>
                  <a:schemeClr val="dk1"/>
                </a:solidFill>
              </a:rPr>
              <a:t>:</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a:solidFill>
                  <a:schemeClr val="dk1"/>
                </a:solidFill>
              </a:rPr>
              <a:t>Can be very prone to </a:t>
            </a:r>
            <a:r>
              <a:rPr lang="en" sz="800" b="1">
                <a:solidFill>
                  <a:schemeClr val="dk1"/>
                </a:solidFill>
              </a:rPr>
              <a:t>overfitting</a:t>
            </a:r>
            <a:endParaRPr sz="800" b="1">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a:solidFill>
                  <a:schemeClr val="dk1"/>
                </a:solidFill>
              </a:rPr>
              <a:t>Learning an optimal decision is known to be NP-complete, so in practice all algorithms will be </a:t>
            </a:r>
            <a:r>
              <a:rPr lang="en" sz="800" b="1">
                <a:solidFill>
                  <a:schemeClr val="dk1"/>
                </a:solidFill>
              </a:rPr>
              <a:t>suboptimal </a:t>
            </a:r>
            <a:r>
              <a:rPr lang="en" sz="800">
                <a:solidFill>
                  <a:schemeClr val="dk1"/>
                </a:solidFill>
              </a:rPr>
              <a:t>(e.g. using greedy methods)</a:t>
            </a:r>
            <a:endParaRPr sz="800">
              <a:solidFill>
                <a:schemeClr val="dk1"/>
              </a:solidFill>
            </a:endParaRPr>
          </a:p>
        </p:txBody>
      </p:sp>
      <p:sp>
        <p:nvSpPr>
          <p:cNvPr id="3" name="TextBox 2">
            <a:extLst>
              <a:ext uri="{FF2B5EF4-FFF2-40B4-BE49-F238E27FC236}">
                <a16:creationId xmlns:a16="http://schemas.microsoft.com/office/drawing/2014/main" id="{4CDCB7A2-29BA-E281-B66D-C787E211D1AE}"/>
              </a:ext>
            </a:extLst>
          </p:cNvPr>
          <p:cNvSpPr txBox="1"/>
          <p:nvPr/>
        </p:nvSpPr>
        <p:spPr>
          <a:xfrm>
            <a:off x="8040813" y="4974916"/>
            <a:ext cx="1095172" cy="184666"/>
          </a:xfrm>
          <a:prstGeom prst="rect">
            <a:avLst/>
          </a:prstGeom>
          <a:noFill/>
        </p:spPr>
        <p:txBody>
          <a:bodyPr wrap="none" rtlCol="0">
            <a:spAutoFit/>
          </a:bodyPr>
          <a:lstStyle/>
          <a:p>
            <a:r>
              <a:rPr lang="en-US" sz="600" i="1" dirty="0"/>
              <a:t>Misc. Classical ML Models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9"/>
                                        </p:tgtEl>
                                        <p:attrNameLst>
                                          <p:attrName>style.visibility</p:attrName>
                                        </p:attrNameLst>
                                      </p:cBhvr>
                                      <p:to>
                                        <p:strVal val="visible"/>
                                      </p:to>
                                    </p:set>
                                    <p:animEffect transition="in" filter="fade">
                                      <p:cBhvr>
                                        <p:cTn id="7" dur="1000"/>
                                        <p:tgtEl>
                                          <p:spTgt spid="699"/>
                                        </p:tgtEl>
                                      </p:cBhvr>
                                    </p:animEffect>
                                  </p:childTnLst>
                                </p:cTn>
                              </p:par>
                              <p:par>
                                <p:cTn id="8" presetID="10" presetClass="entr" presetSubtype="0" fill="hold" nodeType="withEffect">
                                  <p:stCondLst>
                                    <p:cond delay="0"/>
                                  </p:stCondLst>
                                  <p:childTnLst>
                                    <p:set>
                                      <p:cBhvr>
                                        <p:cTn id="9" dur="1" fill="hold">
                                          <p:stCondLst>
                                            <p:cond delay="0"/>
                                          </p:stCondLst>
                                        </p:cTn>
                                        <p:tgtEl>
                                          <p:spTgt spid="700"/>
                                        </p:tgtEl>
                                        <p:attrNameLst>
                                          <p:attrName>style.visibility</p:attrName>
                                        </p:attrNameLst>
                                      </p:cBhvr>
                                      <p:to>
                                        <p:strVal val="visible"/>
                                      </p:to>
                                    </p:set>
                                    <p:animEffect transition="in" filter="fade">
                                      <p:cBhvr>
                                        <p:cTn id="10" dur="1000"/>
                                        <p:tgtEl>
                                          <p:spTgt spid="700"/>
                                        </p:tgtEl>
                                      </p:cBhvr>
                                    </p:animEffect>
                                  </p:childTnLst>
                                </p:cTn>
                              </p:par>
                              <p:par>
                                <p:cTn id="11" presetID="10" presetClass="entr" presetSubtype="0" fill="hold" nodeType="withEffect">
                                  <p:stCondLst>
                                    <p:cond delay="0"/>
                                  </p:stCondLst>
                                  <p:childTnLst>
                                    <p:set>
                                      <p:cBhvr>
                                        <p:cTn id="12" dur="1" fill="hold">
                                          <p:stCondLst>
                                            <p:cond delay="0"/>
                                          </p:stCondLst>
                                        </p:cTn>
                                        <p:tgtEl>
                                          <p:spTgt spid="701"/>
                                        </p:tgtEl>
                                        <p:attrNameLst>
                                          <p:attrName>style.visibility</p:attrName>
                                        </p:attrNameLst>
                                      </p:cBhvr>
                                      <p:to>
                                        <p:strVal val="visible"/>
                                      </p:to>
                                    </p:set>
                                    <p:animEffect transition="in" filter="fade">
                                      <p:cBhvr>
                                        <p:cTn id="13" dur="1000"/>
                                        <p:tgtEl>
                                          <p:spTgt spid="701"/>
                                        </p:tgtEl>
                                      </p:cBhvr>
                                    </p:animEffect>
                                  </p:childTnLst>
                                </p:cTn>
                              </p:par>
                              <p:par>
                                <p:cTn id="14" presetID="10" presetClass="entr" presetSubtype="0" fill="hold" nodeType="withEffect">
                                  <p:stCondLst>
                                    <p:cond delay="0"/>
                                  </p:stCondLst>
                                  <p:childTnLst>
                                    <p:set>
                                      <p:cBhvr>
                                        <p:cTn id="15" dur="1" fill="hold">
                                          <p:stCondLst>
                                            <p:cond delay="0"/>
                                          </p:stCondLst>
                                        </p:cTn>
                                        <p:tgtEl>
                                          <p:spTgt spid="702"/>
                                        </p:tgtEl>
                                        <p:attrNameLst>
                                          <p:attrName>style.visibility</p:attrName>
                                        </p:attrNameLst>
                                      </p:cBhvr>
                                      <p:to>
                                        <p:strVal val="visible"/>
                                      </p:to>
                                    </p:set>
                                    <p:animEffect transition="in" filter="fade">
                                      <p:cBhvr>
                                        <p:cTn id="16" dur="1000"/>
                                        <p:tgtEl>
                                          <p:spTgt spid="702"/>
                                        </p:tgtEl>
                                      </p:cBhvr>
                                    </p:animEffect>
                                  </p:childTnLst>
                                </p:cTn>
                              </p:par>
                              <p:par>
                                <p:cTn id="17" presetID="10" presetClass="entr" presetSubtype="0" fill="hold" nodeType="withEffect">
                                  <p:stCondLst>
                                    <p:cond delay="0"/>
                                  </p:stCondLst>
                                  <p:childTnLst>
                                    <p:set>
                                      <p:cBhvr>
                                        <p:cTn id="18" dur="1" fill="hold">
                                          <p:stCondLst>
                                            <p:cond delay="0"/>
                                          </p:stCondLst>
                                        </p:cTn>
                                        <p:tgtEl>
                                          <p:spTgt spid="703"/>
                                        </p:tgtEl>
                                        <p:attrNameLst>
                                          <p:attrName>style.visibility</p:attrName>
                                        </p:attrNameLst>
                                      </p:cBhvr>
                                      <p:to>
                                        <p:strVal val="visible"/>
                                      </p:to>
                                    </p:set>
                                    <p:animEffect transition="in" filter="fade">
                                      <p:cBhvr>
                                        <p:cTn id="19" dur="1000"/>
                                        <p:tgtEl>
                                          <p:spTgt spid="703"/>
                                        </p:tgtEl>
                                      </p:cBhvr>
                                    </p:animEffect>
                                  </p:childTnLst>
                                </p:cTn>
                              </p:par>
                              <p:par>
                                <p:cTn id="20" presetID="10" presetClass="entr" presetSubtype="0" fill="hold" nodeType="withEffect">
                                  <p:stCondLst>
                                    <p:cond delay="0"/>
                                  </p:stCondLst>
                                  <p:childTnLst>
                                    <p:set>
                                      <p:cBhvr>
                                        <p:cTn id="21" dur="1" fill="hold">
                                          <p:stCondLst>
                                            <p:cond delay="0"/>
                                          </p:stCondLst>
                                        </p:cTn>
                                        <p:tgtEl>
                                          <p:spTgt spid="704"/>
                                        </p:tgtEl>
                                        <p:attrNameLst>
                                          <p:attrName>style.visibility</p:attrName>
                                        </p:attrNameLst>
                                      </p:cBhvr>
                                      <p:to>
                                        <p:strVal val="visible"/>
                                      </p:to>
                                    </p:set>
                                    <p:animEffect transition="in" filter="fade">
                                      <p:cBhvr>
                                        <p:cTn id="22" dur="1000"/>
                                        <p:tgtEl>
                                          <p:spTgt spid="704"/>
                                        </p:tgtEl>
                                      </p:cBhvr>
                                    </p:animEffect>
                                  </p:childTnLst>
                                </p:cTn>
                              </p:par>
                              <p:par>
                                <p:cTn id="23" presetID="10" presetClass="entr" presetSubtype="0" fill="hold" nodeType="withEffect">
                                  <p:stCondLst>
                                    <p:cond delay="0"/>
                                  </p:stCondLst>
                                  <p:childTnLst>
                                    <p:set>
                                      <p:cBhvr>
                                        <p:cTn id="24" dur="1" fill="hold">
                                          <p:stCondLst>
                                            <p:cond delay="0"/>
                                          </p:stCondLst>
                                        </p:cTn>
                                        <p:tgtEl>
                                          <p:spTgt spid="705"/>
                                        </p:tgtEl>
                                        <p:attrNameLst>
                                          <p:attrName>style.visibility</p:attrName>
                                        </p:attrNameLst>
                                      </p:cBhvr>
                                      <p:to>
                                        <p:strVal val="visible"/>
                                      </p:to>
                                    </p:set>
                                    <p:animEffect transition="in" filter="fade">
                                      <p:cBhvr>
                                        <p:cTn id="25" dur="1000"/>
                                        <p:tgtEl>
                                          <p:spTgt spid="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709"/>
        <p:cNvGrpSpPr/>
        <p:nvPr/>
      </p:nvGrpSpPr>
      <p:grpSpPr>
        <a:xfrm>
          <a:off x="0" y="0"/>
          <a:ext cx="0" cy="0"/>
          <a:chOff x="0" y="0"/>
          <a:chExt cx="0" cy="0"/>
        </a:xfrm>
      </p:grpSpPr>
      <p:sp>
        <p:nvSpPr>
          <p:cNvPr id="710" name="Google Shape;710;p66"/>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is a Random Forest?</a:t>
            </a:r>
            <a:endParaRPr b="1" u="sng"/>
          </a:p>
        </p:txBody>
      </p:sp>
      <p:sp>
        <p:nvSpPr>
          <p:cNvPr id="711" name="Google Shape;711;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
        <p:nvSpPr>
          <p:cNvPr id="712" name="Google Shape;712;p66"/>
          <p:cNvSpPr txBox="1"/>
          <p:nvPr/>
        </p:nvSpPr>
        <p:spPr>
          <a:xfrm>
            <a:off x="103475" y="284900"/>
            <a:ext cx="8754900" cy="2865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sz="1100" b="1"/>
              <a:t>Random Forests</a:t>
            </a:r>
            <a:r>
              <a:rPr lang="en" sz="1100"/>
              <a:t> are essentially ensembles of T decision trees. This generally reduces variance/overfitting.</a:t>
            </a:r>
            <a:endParaRPr sz="1100"/>
          </a:p>
          <a:p>
            <a:pPr marL="0" lvl="0" indent="0" algn="l" rtl="0">
              <a:lnSpc>
                <a:spcPct val="115000"/>
              </a:lnSpc>
              <a:spcBef>
                <a:spcPts val="1200"/>
              </a:spcBef>
              <a:spcAft>
                <a:spcPts val="0"/>
              </a:spcAft>
              <a:buNone/>
            </a:pPr>
            <a:r>
              <a:rPr lang="en" sz="1100"/>
              <a:t>Given a training dataset of size N, for each decision tree:</a:t>
            </a:r>
            <a:endParaRPr sz="1100"/>
          </a:p>
          <a:p>
            <a:pPr marL="457200" lvl="0" indent="-298450" algn="l" rtl="0">
              <a:lnSpc>
                <a:spcPct val="115000"/>
              </a:lnSpc>
              <a:spcBef>
                <a:spcPts val="1200"/>
              </a:spcBef>
              <a:spcAft>
                <a:spcPts val="0"/>
              </a:spcAft>
              <a:buSzPts val="1100"/>
              <a:buChar char="●"/>
            </a:pPr>
            <a:r>
              <a:rPr lang="en" sz="1100"/>
              <a:t>Sample, </a:t>
            </a:r>
            <a:r>
              <a:rPr lang="en" sz="1100" b="1"/>
              <a:t>with replacement</a:t>
            </a:r>
            <a:r>
              <a:rPr lang="en" sz="1100"/>
              <a:t>, N training examples</a:t>
            </a:r>
            <a:endParaRPr sz="1100"/>
          </a:p>
          <a:p>
            <a:pPr marL="457200" lvl="0" indent="-298450" algn="l" rtl="0">
              <a:lnSpc>
                <a:spcPct val="115000"/>
              </a:lnSpc>
              <a:spcBef>
                <a:spcPts val="0"/>
              </a:spcBef>
              <a:spcAft>
                <a:spcPts val="0"/>
              </a:spcAft>
              <a:buSzPts val="1100"/>
              <a:buChar char="●"/>
            </a:pPr>
            <a:r>
              <a:rPr lang="en" sz="1100"/>
              <a:t>Train a decision tree with those N samples</a:t>
            </a:r>
            <a:endParaRPr sz="1100"/>
          </a:p>
          <a:p>
            <a:pPr marL="914400" lvl="1" indent="-298450" algn="l" rtl="0">
              <a:lnSpc>
                <a:spcPct val="115000"/>
              </a:lnSpc>
              <a:spcBef>
                <a:spcPts val="0"/>
              </a:spcBef>
              <a:spcAft>
                <a:spcPts val="0"/>
              </a:spcAft>
              <a:buSzPts val="1100"/>
              <a:buChar char="○"/>
            </a:pPr>
            <a:r>
              <a:rPr lang="en" sz="1100"/>
              <a:t>In the training, each time we make a new decision node, only try a subset of the features (e.g. ), to make each tree more random and reduce correlation between trees.</a:t>
            </a:r>
            <a:endParaRPr sz="1100"/>
          </a:p>
          <a:p>
            <a:pPr marL="0" lvl="0" indent="0" algn="l" rtl="0">
              <a:lnSpc>
                <a:spcPct val="115000"/>
              </a:lnSpc>
              <a:spcBef>
                <a:spcPts val="1200"/>
              </a:spcBef>
              <a:spcAft>
                <a:spcPts val="0"/>
              </a:spcAft>
              <a:buNone/>
            </a:pPr>
            <a:r>
              <a:rPr lang="en" sz="1100"/>
              <a:t>Sampling with replacement and using only a subset of features helps inject more randomness. Then, the final result is either averaged (for regression) or voted upon (for classification).</a:t>
            </a:r>
            <a:endParaRPr sz="1100"/>
          </a:p>
          <a:p>
            <a:pPr marL="0" lvl="0" indent="0" algn="l" rtl="0">
              <a:lnSpc>
                <a:spcPct val="115000"/>
              </a:lnSpc>
              <a:spcBef>
                <a:spcPts val="1200"/>
              </a:spcBef>
              <a:spcAft>
                <a:spcPts val="0"/>
              </a:spcAft>
              <a:buNone/>
            </a:pPr>
            <a:r>
              <a:rPr lang="en" sz="1100"/>
              <a:t>Some terminology:</a:t>
            </a:r>
            <a:endParaRPr sz="1100"/>
          </a:p>
          <a:p>
            <a:pPr marL="457200" lvl="0" indent="-298450" algn="l" rtl="0">
              <a:lnSpc>
                <a:spcPct val="115000"/>
              </a:lnSpc>
              <a:spcBef>
                <a:spcPts val="1200"/>
              </a:spcBef>
              <a:spcAft>
                <a:spcPts val="0"/>
              </a:spcAft>
              <a:buSzPts val="1100"/>
              <a:buChar char="●"/>
            </a:pPr>
            <a:r>
              <a:rPr lang="en" sz="1100"/>
              <a:t>Sampling with replacement is called </a:t>
            </a:r>
            <a:r>
              <a:rPr lang="en" sz="1100" b="1"/>
              <a:t>bootstrapping</a:t>
            </a:r>
            <a:endParaRPr sz="1100" b="1"/>
          </a:p>
          <a:p>
            <a:pPr marL="457200" lvl="0" indent="-298450" algn="l" rtl="0">
              <a:lnSpc>
                <a:spcPct val="115000"/>
              </a:lnSpc>
              <a:spcBef>
                <a:spcPts val="0"/>
              </a:spcBef>
              <a:spcAft>
                <a:spcPts val="0"/>
              </a:spcAft>
              <a:buSzPts val="1100"/>
              <a:buChar char="●"/>
            </a:pPr>
            <a:r>
              <a:rPr lang="en" sz="1100"/>
              <a:t>The technique of creating an ensemble using bootstrapping is called </a:t>
            </a:r>
            <a:r>
              <a:rPr lang="en" sz="1100" b="1"/>
              <a:t>bootstrap aggregating</a:t>
            </a:r>
            <a:r>
              <a:rPr lang="en" sz="1100"/>
              <a:t> (</a:t>
            </a:r>
            <a:r>
              <a:rPr lang="en" sz="1100" b="1"/>
              <a:t>bagging</a:t>
            </a:r>
            <a:r>
              <a:rPr lang="en" sz="1100"/>
              <a:t>)</a:t>
            </a:r>
            <a:endParaRPr sz="1100"/>
          </a:p>
          <a:p>
            <a:pPr marL="457200" lvl="0" indent="-298450" algn="l" rtl="0">
              <a:lnSpc>
                <a:spcPct val="115000"/>
              </a:lnSpc>
              <a:spcBef>
                <a:spcPts val="0"/>
              </a:spcBef>
              <a:spcAft>
                <a:spcPts val="0"/>
              </a:spcAft>
              <a:buSzPts val="1100"/>
              <a:buChar char="●"/>
            </a:pPr>
            <a:r>
              <a:rPr lang="en" sz="1100"/>
              <a:t>The technique of only trying a subset of the features is called feature bagging.</a:t>
            </a:r>
            <a:endParaRPr sz="1100"/>
          </a:p>
        </p:txBody>
      </p:sp>
      <p:pic>
        <p:nvPicPr>
          <p:cNvPr id="713" name="Google Shape;713;p66"/>
          <p:cNvPicPr preferRelativeResize="0"/>
          <p:nvPr/>
        </p:nvPicPr>
        <p:blipFill>
          <a:blip r:embed="rId3">
            <a:alphaModFix/>
          </a:blip>
          <a:stretch>
            <a:fillRect/>
          </a:stretch>
        </p:blipFill>
        <p:spPr>
          <a:xfrm>
            <a:off x="5822450" y="3150200"/>
            <a:ext cx="2492387" cy="1688500"/>
          </a:xfrm>
          <a:prstGeom prst="rect">
            <a:avLst/>
          </a:prstGeom>
          <a:noFill/>
          <a:ln>
            <a:noFill/>
          </a:ln>
        </p:spPr>
      </p:pic>
      <p:sp>
        <p:nvSpPr>
          <p:cNvPr id="2" name="TextBox 1">
            <a:extLst>
              <a:ext uri="{FF2B5EF4-FFF2-40B4-BE49-F238E27FC236}">
                <a16:creationId xmlns:a16="http://schemas.microsoft.com/office/drawing/2014/main" id="{0DE36668-251B-9CF7-80B6-138BEF014ABD}"/>
              </a:ext>
            </a:extLst>
          </p:cNvPr>
          <p:cNvSpPr txBox="1"/>
          <p:nvPr/>
        </p:nvSpPr>
        <p:spPr>
          <a:xfrm>
            <a:off x="8040813" y="4974916"/>
            <a:ext cx="1095172" cy="184666"/>
          </a:xfrm>
          <a:prstGeom prst="rect">
            <a:avLst/>
          </a:prstGeom>
          <a:noFill/>
        </p:spPr>
        <p:txBody>
          <a:bodyPr wrap="none" rtlCol="0">
            <a:spAutoFit/>
          </a:bodyPr>
          <a:lstStyle/>
          <a:p>
            <a:r>
              <a:rPr lang="en-US" sz="600" i="1" dirty="0"/>
              <a:t>Misc. Classical ML Models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1"/>
                                        </p:tgtEl>
                                        <p:attrNameLst>
                                          <p:attrName>style.visibility</p:attrName>
                                        </p:attrNameLst>
                                      </p:cBhvr>
                                      <p:to>
                                        <p:strVal val="visible"/>
                                      </p:to>
                                    </p:set>
                                    <p:animEffect transition="in" filter="fade">
                                      <p:cBhvr>
                                        <p:cTn id="7" dur="1000"/>
                                        <p:tgtEl>
                                          <p:spTgt spid="711"/>
                                        </p:tgtEl>
                                      </p:cBhvr>
                                    </p:animEffect>
                                  </p:childTnLst>
                                </p:cTn>
                              </p:par>
                              <p:par>
                                <p:cTn id="8" presetID="10" presetClass="entr" presetSubtype="0" fill="hold" nodeType="withEffect">
                                  <p:stCondLst>
                                    <p:cond delay="0"/>
                                  </p:stCondLst>
                                  <p:childTnLst>
                                    <p:set>
                                      <p:cBhvr>
                                        <p:cTn id="9" dur="1" fill="hold">
                                          <p:stCondLst>
                                            <p:cond delay="0"/>
                                          </p:stCondLst>
                                        </p:cTn>
                                        <p:tgtEl>
                                          <p:spTgt spid="712"/>
                                        </p:tgtEl>
                                        <p:attrNameLst>
                                          <p:attrName>style.visibility</p:attrName>
                                        </p:attrNameLst>
                                      </p:cBhvr>
                                      <p:to>
                                        <p:strVal val="visible"/>
                                      </p:to>
                                    </p:set>
                                    <p:animEffect transition="in" filter="fade">
                                      <p:cBhvr>
                                        <p:cTn id="10" dur="1000"/>
                                        <p:tgtEl>
                                          <p:spTgt spid="712"/>
                                        </p:tgtEl>
                                      </p:cBhvr>
                                    </p:animEffect>
                                  </p:childTnLst>
                                </p:cTn>
                              </p:par>
                              <p:par>
                                <p:cTn id="11" presetID="10" presetClass="entr" presetSubtype="0" fill="hold" nodeType="withEffect">
                                  <p:stCondLst>
                                    <p:cond delay="0"/>
                                  </p:stCondLst>
                                  <p:childTnLst>
                                    <p:set>
                                      <p:cBhvr>
                                        <p:cTn id="12" dur="1" fill="hold">
                                          <p:stCondLst>
                                            <p:cond delay="0"/>
                                          </p:stCondLst>
                                        </p:cTn>
                                        <p:tgtEl>
                                          <p:spTgt spid="713"/>
                                        </p:tgtEl>
                                        <p:attrNameLst>
                                          <p:attrName>style.visibility</p:attrName>
                                        </p:attrNameLst>
                                      </p:cBhvr>
                                      <p:to>
                                        <p:strVal val="visible"/>
                                      </p:to>
                                    </p:set>
                                    <p:animEffect transition="in" filter="fade">
                                      <p:cBhvr>
                                        <p:cTn id="13" dur="1000"/>
                                        <p:tgtEl>
                                          <p:spTgt spid="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728"/>
        <p:cNvGrpSpPr/>
        <p:nvPr/>
      </p:nvGrpSpPr>
      <p:grpSpPr>
        <a:xfrm>
          <a:off x="0" y="0"/>
          <a:ext cx="0" cy="0"/>
          <a:chOff x="0" y="0"/>
          <a:chExt cx="0" cy="0"/>
        </a:xfrm>
      </p:grpSpPr>
      <p:sp>
        <p:nvSpPr>
          <p:cNvPr id="729" name="Google Shape;729;p68"/>
          <p:cNvSpPr txBox="1"/>
          <p:nvPr/>
        </p:nvSpPr>
        <p:spPr>
          <a:xfrm>
            <a:off x="84775" y="25625"/>
            <a:ext cx="7881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u="sng"/>
              <a:t>For the 3 given datasets, visually the decision boundaries for: NN, linear SVM, RBF SVM, Decision Trees, Random Forest, Adaboost, and Naive Bayes. </a:t>
            </a:r>
            <a:endParaRPr sz="1200" b="1" u="sng"/>
          </a:p>
          <a:p>
            <a:pPr marL="0" lvl="0" indent="0" algn="l" rtl="0">
              <a:spcBef>
                <a:spcPts val="0"/>
              </a:spcBef>
              <a:spcAft>
                <a:spcPts val="0"/>
              </a:spcAft>
              <a:buNone/>
            </a:pPr>
            <a:r>
              <a:rPr lang="en" sz="1200" b="1" u="sng"/>
              <a:t>In relative terms, which ones do you think would perform the best? </a:t>
            </a:r>
            <a:endParaRPr sz="1200" b="1" u="sng"/>
          </a:p>
        </p:txBody>
      </p:sp>
      <p:sp>
        <p:nvSpPr>
          <p:cNvPr id="730" name="Google Shape;730;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grpSp>
        <p:nvGrpSpPr>
          <p:cNvPr id="731" name="Google Shape;731;p68"/>
          <p:cNvGrpSpPr/>
          <p:nvPr/>
        </p:nvGrpSpPr>
        <p:grpSpPr>
          <a:xfrm>
            <a:off x="224265" y="1360290"/>
            <a:ext cx="7785707" cy="2944839"/>
            <a:chOff x="346150" y="1486975"/>
            <a:chExt cx="7259400" cy="2618100"/>
          </a:xfrm>
        </p:grpSpPr>
        <p:sp>
          <p:nvSpPr>
            <p:cNvPr id="732" name="Google Shape;732;p68"/>
            <p:cNvSpPr/>
            <p:nvPr/>
          </p:nvSpPr>
          <p:spPr>
            <a:xfrm>
              <a:off x="346150" y="1486975"/>
              <a:ext cx="7259400" cy="26181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 name="Google Shape;733;p68"/>
            <p:cNvGrpSpPr/>
            <p:nvPr/>
          </p:nvGrpSpPr>
          <p:grpSpPr>
            <a:xfrm>
              <a:off x="374874" y="1501975"/>
              <a:ext cx="7193051" cy="2551626"/>
              <a:chOff x="213974" y="921800"/>
              <a:chExt cx="7193051" cy="2551626"/>
            </a:xfrm>
          </p:grpSpPr>
          <p:pic>
            <p:nvPicPr>
              <p:cNvPr id="734" name="Google Shape;734;p68"/>
              <p:cNvPicPr preferRelativeResize="0"/>
              <p:nvPr/>
            </p:nvPicPr>
            <p:blipFill>
              <a:blip r:embed="rId3">
                <a:alphaModFix/>
              </a:blip>
              <a:stretch>
                <a:fillRect/>
              </a:stretch>
            </p:blipFill>
            <p:spPr>
              <a:xfrm>
                <a:off x="213974" y="921800"/>
                <a:ext cx="3521629" cy="2551626"/>
              </a:xfrm>
              <a:prstGeom prst="rect">
                <a:avLst/>
              </a:prstGeom>
              <a:noFill/>
              <a:ln>
                <a:noFill/>
              </a:ln>
            </p:spPr>
          </p:pic>
          <p:pic>
            <p:nvPicPr>
              <p:cNvPr id="735" name="Google Shape;735;p68"/>
              <p:cNvPicPr preferRelativeResize="0"/>
              <p:nvPr/>
            </p:nvPicPr>
            <p:blipFill>
              <a:blip r:embed="rId4">
                <a:alphaModFix/>
              </a:blip>
              <a:stretch>
                <a:fillRect/>
              </a:stretch>
            </p:blipFill>
            <p:spPr>
              <a:xfrm>
                <a:off x="3838175" y="927779"/>
                <a:ext cx="2644626" cy="2534825"/>
              </a:xfrm>
              <a:prstGeom prst="rect">
                <a:avLst/>
              </a:prstGeom>
              <a:noFill/>
              <a:ln>
                <a:noFill/>
              </a:ln>
            </p:spPr>
          </p:pic>
          <p:pic>
            <p:nvPicPr>
              <p:cNvPr id="736" name="Google Shape;736;p68"/>
              <p:cNvPicPr preferRelativeResize="0"/>
              <p:nvPr/>
            </p:nvPicPr>
            <p:blipFill>
              <a:blip r:embed="rId5">
                <a:alphaModFix/>
              </a:blip>
              <a:stretch>
                <a:fillRect/>
              </a:stretch>
            </p:blipFill>
            <p:spPr>
              <a:xfrm>
                <a:off x="6592825" y="933725"/>
                <a:ext cx="814200" cy="2534824"/>
              </a:xfrm>
              <a:prstGeom prst="rect">
                <a:avLst/>
              </a:prstGeom>
              <a:noFill/>
              <a:ln>
                <a:noFill/>
              </a:ln>
            </p:spPr>
          </p:pic>
        </p:grpSp>
      </p:grpSp>
      <p:sp>
        <p:nvSpPr>
          <p:cNvPr id="737" name="Google Shape;737;p68"/>
          <p:cNvSpPr/>
          <p:nvPr/>
        </p:nvSpPr>
        <p:spPr>
          <a:xfrm>
            <a:off x="1176450" y="1517500"/>
            <a:ext cx="993000" cy="273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8"/>
          <p:cNvSpPr/>
          <p:nvPr/>
        </p:nvSpPr>
        <p:spPr>
          <a:xfrm>
            <a:off x="3130925" y="1465175"/>
            <a:ext cx="993000" cy="273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8"/>
          <p:cNvSpPr/>
          <p:nvPr/>
        </p:nvSpPr>
        <p:spPr>
          <a:xfrm>
            <a:off x="4119450" y="1465163"/>
            <a:ext cx="993000" cy="273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8"/>
          <p:cNvSpPr/>
          <p:nvPr/>
        </p:nvSpPr>
        <p:spPr>
          <a:xfrm>
            <a:off x="5085400" y="1465175"/>
            <a:ext cx="993000" cy="273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8"/>
          <p:cNvSpPr/>
          <p:nvPr/>
        </p:nvSpPr>
        <p:spPr>
          <a:xfrm>
            <a:off x="6003225" y="1465163"/>
            <a:ext cx="993000" cy="273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8"/>
          <p:cNvSpPr/>
          <p:nvPr/>
        </p:nvSpPr>
        <p:spPr>
          <a:xfrm>
            <a:off x="7062450" y="1465163"/>
            <a:ext cx="993000" cy="273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8"/>
          <p:cNvSpPr/>
          <p:nvPr/>
        </p:nvSpPr>
        <p:spPr>
          <a:xfrm>
            <a:off x="2169450" y="1486075"/>
            <a:ext cx="993000" cy="273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A96A083-CEA9-49A7-3197-0059655040B7}"/>
              </a:ext>
            </a:extLst>
          </p:cNvPr>
          <p:cNvSpPr txBox="1"/>
          <p:nvPr/>
        </p:nvSpPr>
        <p:spPr>
          <a:xfrm>
            <a:off x="8040813" y="4974916"/>
            <a:ext cx="1095172" cy="184666"/>
          </a:xfrm>
          <a:prstGeom prst="rect">
            <a:avLst/>
          </a:prstGeom>
          <a:noFill/>
        </p:spPr>
        <p:txBody>
          <a:bodyPr wrap="none" rtlCol="0">
            <a:spAutoFit/>
          </a:bodyPr>
          <a:lstStyle/>
          <a:p>
            <a:r>
              <a:rPr lang="en-US" sz="600" i="1" dirty="0"/>
              <a:t>Misc. Classical ML Models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737"/>
                                        </p:tgtEl>
                                      </p:cBhvr>
                                    </p:animEffect>
                                    <p:set>
                                      <p:cBhvr>
                                        <p:cTn id="7" dur="1" fill="hold">
                                          <p:stCondLst>
                                            <p:cond delay="1000"/>
                                          </p:stCondLst>
                                        </p:cTn>
                                        <p:tgtEl>
                                          <p:spTgt spid="73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743"/>
                                        </p:tgtEl>
                                      </p:cBhvr>
                                    </p:animEffect>
                                    <p:set>
                                      <p:cBhvr>
                                        <p:cTn id="12" dur="1" fill="hold">
                                          <p:stCondLst>
                                            <p:cond delay="1000"/>
                                          </p:stCondLst>
                                        </p:cTn>
                                        <p:tgtEl>
                                          <p:spTgt spid="74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738"/>
                                        </p:tgtEl>
                                      </p:cBhvr>
                                    </p:animEffect>
                                    <p:set>
                                      <p:cBhvr>
                                        <p:cTn id="17" dur="1" fill="hold">
                                          <p:stCondLst>
                                            <p:cond delay="1000"/>
                                          </p:stCondLst>
                                        </p:cTn>
                                        <p:tgtEl>
                                          <p:spTgt spid="73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739"/>
                                        </p:tgtEl>
                                      </p:cBhvr>
                                    </p:animEffect>
                                    <p:set>
                                      <p:cBhvr>
                                        <p:cTn id="22" dur="1" fill="hold">
                                          <p:stCondLst>
                                            <p:cond delay="1000"/>
                                          </p:stCondLst>
                                        </p:cTn>
                                        <p:tgtEl>
                                          <p:spTgt spid="73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740"/>
                                        </p:tgtEl>
                                      </p:cBhvr>
                                    </p:animEffect>
                                    <p:set>
                                      <p:cBhvr>
                                        <p:cTn id="27" dur="1" fill="hold">
                                          <p:stCondLst>
                                            <p:cond delay="1000"/>
                                          </p:stCondLst>
                                        </p:cTn>
                                        <p:tgtEl>
                                          <p:spTgt spid="74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741"/>
                                        </p:tgtEl>
                                      </p:cBhvr>
                                    </p:animEffect>
                                    <p:set>
                                      <p:cBhvr>
                                        <p:cTn id="32" dur="1" fill="hold">
                                          <p:stCondLst>
                                            <p:cond delay="1000"/>
                                          </p:stCondLst>
                                        </p:cTn>
                                        <p:tgtEl>
                                          <p:spTgt spid="74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1000"/>
                                        <p:tgtEl>
                                          <p:spTgt spid="742"/>
                                        </p:tgtEl>
                                      </p:cBhvr>
                                    </p:animEffect>
                                    <p:set>
                                      <p:cBhvr>
                                        <p:cTn id="37" dur="1" fill="hold">
                                          <p:stCondLst>
                                            <p:cond delay="1000"/>
                                          </p:stCondLst>
                                        </p:cTn>
                                        <p:tgtEl>
                                          <p:spTgt spid="7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747"/>
        <p:cNvGrpSpPr/>
        <p:nvPr/>
      </p:nvGrpSpPr>
      <p:grpSpPr>
        <a:xfrm>
          <a:off x="0" y="0"/>
          <a:ext cx="0" cy="0"/>
          <a:chOff x="0" y="0"/>
          <a:chExt cx="0" cy="0"/>
        </a:xfrm>
      </p:grpSpPr>
      <p:sp>
        <p:nvSpPr>
          <p:cNvPr id="748" name="Google Shape;748;p69"/>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At a high level, what is a Bayes Filter? What are Kalman filters?</a:t>
            </a:r>
            <a:endParaRPr b="1" u="sng"/>
          </a:p>
        </p:txBody>
      </p:sp>
      <p:sp>
        <p:nvSpPr>
          <p:cNvPr id="749" name="Google Shape;749;p69"/>
          <p:cNvSpPr txBox="1"/>
          <p:nvPr/>
        </p:nvSpPr>
        <p:spPr>
          <a:xfrm>
            <a:off x="-233000" y="108425"/>
            <a:ext cx="5576400" cy="2248500"/>
          </a:xfrm>
          <a:prstGeom prst="rect">
            <a:avLst/>
          </a:prstGeom>
          <a:noFill/>
          <a:ln>
            <a:noFill/>
          </a:ln>
        </p:spPr>
        <p:txBody>
          <a:bodyPr spcFirstLastPara="1" wrap="square" lIns="91425" tIns="91425" rIns="91425" bIns="91425" anchor="t" anchorCtr="0">
            <a:spAutoFit/>
          </a:bodyPr>
          <a:lstStyle/>
          <a:p>
            <a:pPr marL="457200" lvl="0" indent="-273050" algn="l" rtl="0">
              <a:lnSpc>
                <a:spcPct val="115000"/>
              </a:lnSpc>
              <a:spcBef>
                <a:spcPts val="1000"/>
              </a:spcBef>
              <a:spcAft>
                <a:spcPts val="0"/>
              </a:spcAft>
              <a:buSzPts val="700"/>
              <a:buChar char="●"/>
            </a:pPr>
            <a:r>
              <a:rPr lang="en" sz="700" b="1"/>
              <a:t>Bayes Filters</a:t>
            </a:r>
            <a:r>
              <a:rPr lang="en" sz="700"/>
              <a:t> estimate an unknown probability density function (PDF) recursively over time, using incoming measurements and a mathematical process model.</a:t>
            </a:r>
            <a:endParaRPr sz="700"/>
          </a:p>
          <a:p>
            <a:pPr marL="914400" lvl="1" indent="-292100" algn="l" rtl="0">
              <a:lnSpc>
                <a:spcPct val="115000"/>
              </a:lnSpc>
              <a:spcBef>
                <a:spcPts val="0"/>
              </a:spcBef>
              <a:spcAft>
                <a:spcPts val="0"/>
              </a:spcAft>
              <a:buSzPts val="1000"/>
              <a:buChar char="○"/>
            </a:pPr>
            <a:r>
              <a:rPr lang="en" sz="700"/>
              <a:t>For noisy measurements are observed over time, Bayes filters give estimates that tend to be more accurate than </a:t>
            </a:r>
            <a:r>
              <a:rPr lang="en" sz="750">
                <a:solidFill>
                  <a:srgbClr val="202122"/>
                </a:solidFill>
                <a:highlight>
                  <a:srgbClr val="FFFFFF"/>
                </a:highlight>
              </a:rPr>
              <a:t>with a single measurement alone, using temporal smoothing</a:t>
            </a:r>
            <a:endParaRPr sz="750">
              <a:solidFill>
                <a:srgbClr val="202122"/>
              </a:solidFill>
              <a:highlight>
                <a:srgbClr val="FFFFFF"/>
              </a:highlight>
            </a:endParaRPr>
          </a:p>
          <a:p>
            <a:pPr marL="914400" lvl="1" indent="-276225" algn="l" rtl="0">
              <a:lnSpc>
                <a:spcPct val="115000"/>
              </a:lnSpc>
              <a:spcBef>
                <a:spcPts val="0"/>
              </a:spcBef>
              <a:spcAft>
                <a:spcPts val="0"/>
              </a:spcAft>
              <a:buClr>
                <a:srgbClr val="202122"/>
              </a:buClr>
              <a:buSzPts val="750"/>
              <a:buChar char="○"/>
            </a:pPr>
            <a:r>
              <a:rPr lang="en" sz="750">
                <a:solidFill>
                  <a:srgbClr val="202122"/>
                </a:solidFill>
                <a:highlight>
                  <a:srgbClr val="FFFFFF"/>
                </a:highlight>
              </a:rPr>
              <a:t>They allow one to integrate a mathematical motion model, prior knowledge, and noisy measurements into a predictive framework which accounts for noise</a:t>
            </a:r>
            <a:endParaRPr sz="750">
              <a:solidFill>
                <a:srgbClr val="202122"/>
              </a:solidFill>
              <a:highlight>
                <a:srgbClr val="FFFFFF"/>
              </a:highlight>
            </a:endParaRPr>
          </a:p>
          <a:p>
            <a:pPr marL="914400" lvl="1" indent="-276225" algn="l" rtl="0">
              <a:lnSpc>
                <a:spcPct val="115000"/>
              </a:lnSpc>
              <a:spcBef>
                <a:spcPts val="0"/>
              </a:spcBef>
              <a:spcAft>
                <a:spcPts val="0"/>
              </a:spcAft>
              <a:buClr>
                <a:srgbClr val="202122"/>
              </a:buClr>
              <a:buSzPts val="750"/>
              <a:buChar char="○"/>
            </a:pPr>
            <a:r>
              <a:rPr lang="en" sz="750">
                <a:solidFill>
                  <a:srgbClr val="202122"/>
                </a:solidFill>
                <a:highlight>
                  <a:srgbClr val="FFFFFF"/>
                </a:highlight>
              </a:rPr>
              <a:t>Bayes filters take the Markov assumption: the current robot/environment state only depends on the previous one, and not any more timesteps back.</a:t>
            </a:r>
            <a:endParaRPr sz="750">
              <a:solidFill>
                <a:srgbClr val="202122"/>
              </a:solidFill>
              <a:highlight>
                <a:srgbClr val="FFFFFF"/>
              </a:highlight>
            </a:endParaRPr>
          </a:p>
          <a:p>
            <a:pPr marL="457200" lvl="0" indent="-273050" algn="l" rtl="0">
              <a:lnSpc>
                <a:spcPct val="115000"/>
              </a:lnSpc>
              <a:spcBef>
                <a:spcPts val="0"/>
              </a:spcBef>
              <a:spcAft>
                <a:spcPts val="0"/>
              </a:spcAft>
              <a:buSzPts val="700"/>
              <a:buChar char="●"/>
            </a:pPr>
            <a:r>
              <a:rPr lang="en" sz="700" b="1"/>
              <a:t>Kalman filters</a:t>
            </a:r>
            <a:r>
              <a:rPr lang="en" sz="700"/>
              <a:t> are an important type of Bayes Filter which takes several assumptions:</a:t>
            </a:r>
            <a:endParaRPr sz="700"/>
          </a:p>
          <a:p>
            <a:pPr marL="914400" lvl="1" indent="-273050" algn="l" rtl="0">
              <a:lnSpc>
                <a:spcPct val="115000"/>
              </a:lnSpc>
              <a:spcBef>
                <a:spcPts val="0"/>
              </a:spcBef>
              <a:spcAft>
                <a:spcPts val="0"/>
              </a:spcAft>
              <a:buSzPts val="700"/>
              <a:buChar char="○"/>
            </a:pPr>
            <a:r>
              <a:rPr lang="en" sz="700"/>
              <a:t>The prior pdf is Gaussian</a:t>
            </a:r>
            <a:endParaRPr sz="700"/>
          </a:p>
          <a:p>
            <a:pPr marL="914400" lvl="1" indent="-273050" algn="l" rtl="0">
              <a:lnSpc>
                <a:spcPct val="115000"/>
              </a:lnSpc>
              <a:spcBef>
                <a:spcPts val="0"/>
              </a:spcBef>
              <a:spcAft>
                <a:spcPts val="0"/>
              </a:spcAft>
              <a:buSzPts val="700"/>
              <a:buChar char="○"/>
            </a:pPr>
            <a:r>
              <a:rPr lang="en" sz="700"/>
              <a:t>The motion &amp; observation models are linear in the state, and affected by Gaussian noise</a:t>
            </a:r>
            <a:endParaRPr sz="700"/>
          </a:p>
          <a:p>
            <a:pPr marL="914400" lvl="1" indent="-273050" algn="l" rtl="0">
              <a:lnSpc>
                <a:spcPct val="115000"/>
              </a:lnSpc>
              <a:spcBef>
                <a:spcPts val="0"/>
              </a:spcBef>
              <a:spcAft>
                <a:spcPts val="0"/>
              </a:spcAft>
              <a:buSzPts val="700"/>
              <a:buChar char="○"/>
            </a:pPr>
            <a:r>
              <a:rPr lang="en" sz="700"/>
              <a:t>The process noise and measurement noise are independent of each other, of the state, and across time</a:t>
            </a:r>
            <a:endParaRPr sz="700"/>
          </a:p>
          <a:p>
            <a:pPr marL="457200" lvl="0" indent="-273050" algn="l" rtl="0">
              <a:lnSpc>
                <a:spcPct val="115000"/>
              </a:lnSpc>
              <a:spcBef>
                <a:spcPts val="0"/>
              </a:spcBef>
              <a:spcAft>
                <a:spcPts val="0"/>
              </a:spcAft>
              <a:buSzPts val="700"/>
              <a:buChar char="●"/>
            </a:pPr>
            <a:r>
              <a:rPr lang="en" sz="700"/>
              <a:t>Given the previous state, current control input, and current measurements, there are two steps which are repeated:</a:t>
            </a:r>
            <a:endParaRPr sz="700"/>
          </a:p>
          <a:p>
            <a:pPr marL="914400" lvl="1" indent="-273050" algn="l" rtl="0">
              <a:lnSpc>
                <a:spcPct val="115000"/>
              </a:lnSpc>
              <a:spcBef>
                <a:spcPts val="0"/>
              </a:spcBef>
              <a:spcAft>
                <a:spcPts val="0"/>
              </a:spcAft>
              <a:buSzPts val="700"/>
              <a:buChar char="○"/>
            </a:pPr>
            <a:r>
              <a:rPr lang="en" sz="700" b="1"/>
              <a:t>Prediction Step</a:t>
            </a:r>
            <a:r>
              <a:rPr lang="en" sz="700"/>
              <a:t>: </a:t>
            </a:r>
            <a:r>
              <a:rPr lang="en" sz="700">
                <a:solidFill>
                  <a:schemeClr val="dk1"/>
                </a:solidFill>
              </a:rPr>
              <a:t>Using the previous state, motion model, and noise model, t</a:t>
            </a:r>
            <a:r>
              <a:rPr lang="en" sz="700"/>
              <a:t>he filter produces a prediction of what the current state is.</a:t>
            </a:r>
            <a:endParaRPr sz="700"/>
          </a:p>
          <a:p>
            <a:pPr marL="914400" lvl="1" indent="-273050" algn="l" rtl="0">
              <a:lnSpc>
                <a:spcPct val="115000"/>
              </a:lnSpc>
              <a:spcBef>
                <a:spcPts val="0"/>
              </a:spcBef>
              <a:spcAft>
                <a:spcPts val="0"/>
              </a:spcAft>
              <a:buSzPts val="700"/>
              <a:buChar char="○"/>
            </a:pPr>
            <a:r>
              <a:rPr lang="en" sz="700" b="1"/>
              <a:t>Update Step:</a:t>
            </a:r>
            <a:r>
              <a:rPr lang="en" sz="700"/>
              <a:t> Using the next (noisy) measurement, the current estimated state is refined/updated.</a:t>
            </a:r>
            <a:endParaRPr sz="700"/>
          </a:p>
        </p:txBody>
      </p:sp>
      <p:sp>
        <p:nvSpPr>
          <p:cNvPr id="750" name="Google Shape;750;p69"/>
          <p:cNvSpPr txBox="1">
            <a:spLocks noGrp="1"/>
          </p:cNvSpPr>
          <p:nvPr>
            <p:ph type="sldNum" idx="12"/>
          </p:nvPr>
        </p:nvSpPr>
        <p:spPr>
          <a:xfrm>
            <a:off x="8628458" y="48484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grpSp>
        <p:nvGrpSpPr>
          <p:cNvPr id="751" name="Google Shape;751;p69"/>
          <p:cNvGrpSpPr/>
          <p:nvPr/>
        </p:nvGrpSpPr>
        <p:grpSpPr>
          <a:xfrm>
            <a:off x="4674746" y="3398331"/>
            <a:ext cx="4149513" cy="1711965"/>
            <a:chOff x="152400" y="2140275"/>
            <a:chExt cx="5522375" cy="2850900"/>
          </a:xfrm>
        </p:grpSpPr>
        <p:pic>
          <p:nvPicPr>
            <p:cNvPr id="752" name="Google Shape;752;p69"/>
            <p:cNvPicPr preferRelativeResize="0"/>
            <p:nvPr/>
          </p:nvPicPr>
          <p:blipFill>
            <a:blip r:embed="rId3">
              <a:alphaModFix/>
            </a:blip>
            <a:stretch>
              <a:fillRect/>
            </a:stretch>
          </p:blipFill>
          <p:spPr>
            <a:xfrm>
              <a:off x="152400" y="2261750"/>
              <a:ext cx="5395749" cy="2729350"/>
            </a:xfrm>
            <a:prstGeom prst="rect">
              <a:avLst/>
            </a:prstGeom>
            <a:noFill/>
            <a:ln>
              <a:noFill/>
            </a:ln>
          </p:spPr>
        </p:pic>
        <p:grpSp>
          <p:nvGrpSpPr>
            <p:cNvPr id="753" name="Google Shape;753;p69"/>
            <p:cNvGrpSpPr/>
            <p:nvPr/>
          </p:nvGrpSpPr>
          <p:grpSpPr>
            <a:xfrm>
              <a:off x="4206811" y="2476033"/>
              <a:ext cx="471040" cy="486300"/>
              <a:chOff x="6032075" y="1890128"/>
              <a:chExt cx="1186498" cy="1064347"/>
            </a:xfrm>
          </p:grpSpPr>
          <p:pic>
            <p:nvPicPr>
              <p:cNvPr id="754" name="Google Shape;754;p69"/>
              <p:cNvPicPr preferRelativeResize="0"/>
              <p:nvPr/>
            </p:nvPicPr>
            <p:blipFill>
              <a:blip r:embed="rId4">
                <a:alphaModFix/>
              </a:blip>
              <a:stretch>
                <a:fillRect/>
              </a:stretch>
            </p:blipFill>
            <p:spPr>
              <a:xfrm>
                <a:off x="6032075" y="2020799"/>
                <a:ext cx="979225" cy="933675"/>
              </a:xfrm>
              <a:prstGeom prst="rect">
                <a:avLst/>
              </a:prstGeom>
              <a:noFill/>
              <a:ln>
                <a:noFill/>
              </a:ln>
            </p:spPr>
          </p:pic>
          <p:sp>
            <p:nvSpPr>
              <p:cNvPr id="755" name="Google Shape;755;p69"/>
              <p:cNvSpPr/>
              <p:nvPr/>
            </p:nvSpPr>
            <p:spPr>
              <a:xfrm>
                <a:off x="6211199" y="2052525"/>
                <a:ext cx="785400" cy="707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6" name="Google Shape;756;p69"/>
              <p:cNvPicPr preferRelativeResize="0"/>
              <p:nvPr/>
            </p:nvPicPr>
            <p:blipFill rotWithShape="1">
              <a:blip r:embed="rId4">
                <a:alphaModFix/>
              </a:blip>
              <a:srcRect l="19793" t="24265" r="30058" b="17891"/>
              <a:stretch/>
            </p:blipFill>
            <p:spPr>
              <a:xfrm>
                <a:off x="6232615" y="1890128"/>
                <a:ext cx="985957" cy="798242"/>
              </a:xfrm>
              <a:prstGeom prst="rect">
                <a:avLst/>
              </a:prstGeom>
              <a:noFill/>
              <a:ln>
                <a:noFill/>
              </a:ln>
            </p:spPr>
          </p:pic>
        </p:grpSp>
        <p:sp>
          <p:nvSpPr>
            <p:cNvPr id="757" name="Google Shape;757;p69"/>
            <p:cNvSpPr txBox="1"/>
            <p:nvPr/>
          </p:nvSpPr>
          <p:spPr>
            <a:xfrm>
              <a:off x="3958775" y="2167700"/>
              <a:ext cx="1716000" cy="53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t>Predicted State</a:t>
              </a:r>
              <a:endParaRPr sz="900" b="1"/>
            </a:p>
          </p:txBody>
        </p:sp>
        <p:sp>
          <p:nvSpPr>
            <p:cNvPr id="758" name="Google Shape;758;p69"/>
            <p:cNvSpPr/>
            <p:nvPr/>
          </p:nvSpPr>
          <p:spPr>
            <a:xfrm>
              <a:off x="199900" y="2140275"/>
              <a:ext cx="5177700" cy="28509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 name="Google Shape;759;p69"/>
          <p:cNvSpPr txBox="1"/>
          <p:nvPr/>
        </p:nvSpPr>
        <p:spPr>
          <a:xfrm>
            <a:off x="5284875" y="253850"/>
            <a:ext cx="3822300" cy="20826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457200" lvl="0" indent="-266700" algn="l" rtl="0">
              <a:lnSpc>
                <a:spcPct val="115000"/>
              </a:lnSpc>
              <a:spcBef>
                <a:spcPts val="1000"/>
              </a:spcBef>
              <a:spcAft>
                <a:spcPts val="0"/>
              </a:spcAft>
              <a:buClr>
                <a:schemeClr val="dk1"/>
              </a:buClr>
              <a:buSzPts val="600"/>
              <a:buChar char="●"/>
            </a:pPr>
            <a:r>
              <a:rPr lang="en" sz="600" b="1" dirty="0">
                <a:solidFill>
                  <a:schemeClr val="dk1"/>
                </a:solidFill>
              </a:rPr>
              <a:t>Pros of Bayes filters</a:t>
            </a:r>
            <a:r>
              <a:rPr lang="en" sz="600" dirty="0">
                <a:solidFill>
                  <a:schemeClr val="dk1"/>
                </a:solidFill>
              </a:rPr>
              <a:t>:</a:t>
            </a:r>
            <a:endParaRPr sz="600" dirty="0">
              <a:solidFill>
                <a:schemeClr val="dk1"/>
              </a:solidFill>
            </a:endParaRPr>
          </a:p>
          <a:p>
            <a:pPr marL="914400" lvl="1" indent="-266700" algn="l" rtl="0">
              <a:lnSpc>
                <a:spcPct val="115000"/>
              </a:lnSpc>
              <a:spcBef>
                <a:spcPts val="0"/>
              </a:spcBef>
              <a:spcAft>
                <a:spcPts val="0"/>
              </a:spcAft>
              <a:buClr>
                <a:schemeClr val="dk1"/>
              </a:buClr>
              <a:buSzPts val="600"/>
              <a:buChar char="○"/>
            </a:pPr>
            <a:r>
              <a:rPr lang="en" sz="600" dirty="0">
                <a:solidFill>
                  <a:schemeClr val="dk1"/>
                </a:solidFill>
              </a:rPr>
              <a:t>Well understood, very general formulation with many applications for time-series analysis in engineering, robotics (motion planning/control), signal processing, finance, and economics</a:t>
            </a:r>
            <a:endParaRPr sz="600" dirty="0">
              <a:solidFill>
                <a:schemeClr val="dk1"/>
              </a:solidFill>
            </a:endParaRPr>
          </a:p>
          <a:p>
            <a:pPr marL="914400" lvl="1" indent="-266700" algn="l" rtl="0">
              <a:lnSpc>
                <a:spcPct val="115000"/>
              </a:lnSpc>
              <a:spcBef>
                <a:spcPts val="0"/>
              </a:spcBef>
              <a:spcAft>
                <a:spcPts val="0"/>
              </a:spcAft>
              <a:buClr>
                <a:schemeClr val="dk1"/>
              </a:buClr>
              <a:buSzPts val="600"/>
              <a:buChar char="○"/>
            </a:pPr>
            <a:r>
              <a:rPr lang="en" sz="600" dirty="0">
                <a:solidFill>
                  <a:schemeClr val="dk1"/>
                </a:solidFill>
              </a:rPr>
              <a:t>In CV, can be used for temporal smoothing, eg depth estimation or tracking</a:t>
            </a:r>
            <a:endParaRPr sz="600" dirty="0">
              <a:solidFill>
                <a:schemeClr val="dk1"/>
              </a:solidFill>
            </a:endParaRPr>
          </a:p>
          <a:p>
            <a:pPr marL="914400" lvl="1" indent="-266700" algn="l" rtl="0">
              <a:lnSpc>
                <a:spcPct val="115000"/>
              </a:lnSpc>
              <a:spcBef>
                <a:spcPts val="0"/>
              </a:spcBef>
              <a:spcAft>
                <a:spcPts val="0"/>
              </a:spcAft>
              <a:buClr>
                <a:schemeClr val="dk1"/>
              </a:buClr>
              <a:buSzPts val="600"/>
              <a:buChar char="○"/>
            </a:pPr>
            <a:r>
              <a:rPr lang="en" sz="600" dirty="0">
                <a:solidFill>
                  <a:schemeClr val="dk1"/>
                </a:solidFill>
              </a:rPr>
              <a:t>Can predict future values (using multiple predict steps)</a:t>
            </a:r>
            <a:endParaRPr sz="600" dirty="0">
              <a:solidFill>
                <a:schemeClr val="dk1"/>
              </a:solidFill>
            </a:endParaRPr>
          </a:p>
          <a:p>
            <a:pPr marL="914400" lvl="1" indent="-266700" algn="l" rtl="0">
              <a:lnSpc>
                <a:spcPct val="115000"/>
              </a:lnSpc>
              <a:spcBef>
                <a:spcPts val="0"/>
              </a:spcBef>
              <a:spcAft>
                <a:spcPts val="0"/>
              </a:spcAft>
              <a:buClr>
                <a:schemeClr val="dk1"/>
              </a:buClr>
              <a:buSzPts val="600"/>
              <a:buChar char="○"/>
            </a:pPr>
            <a:r>
              <a:rPr lang="en" sz="600" dirty="0">
                <a:solidFill>
                  <a:schemeClr val="dk1"/>
                </a:solidFill>
              </a:rPr>
              <a:t>Provides a built-in way to integrate prior knowledge about state and motion model</a:t>
            </a:r>
            <a:endParaRPr sz="600" dirty="0">
              <a:solidFill>
                <a:schemeClr val="dk1"/>
              </a:solidFill>
            </a:endParaRPr>
          </a:p>
          <a:p>
            <a:pPr marL="914400" lvl="1" indent="-266700" algn="l" rtl="0">
              <a:lnSpc>
                <a:spcPct val="115000"/>
              </a:lnSpc>
              <a:spcBef>
                <a:spcPts val="0"/>
              </a:spcBef>
              <a:spcAft>
                <a:spcPts val="0"/>
              </a:spcAft>
              <a:buClr>
                <a:schemeClr val="dk1"/>
              </a:buClr>
              <a:buSzPts val="600"/>
              <a:buChar char="○"/>
            </a:pPr>
            <a:r>
              <a:rPr lang="en" sz="600" dirty="0">
                <a:solidFill>
                  <a:schemeClr val="dk1"/>
                </a:solidFill>
              </a:rPr>
              <a:t>Under assumptions, can be proven that it’s the best possible linear estimator in the minimum mean-square-error sense</a:t>
            </a:r>
            <a:endParaRPr sz="600" dirty="0">
              <a:solidFill>
                <a:schemeClr val="dk1"/>
              </a:solidFill>
            </a:endParaRPr>
          </a:p>
          <a:p>
            <a:pPr marL="914400" lvl="1" indent="-266700" algn="l" rtl="0">
              <a:lnSpc>
                <a:spcPct val="115000"/>
              </a:lnSpc>
              <a:spcBef>
                <a:spcPts val="0"/>
              </a:spcBef>
              <a:spcAft>
                <a:spcPts val="0"/>
              </a:spcAft>
              <a:buClr>
                <a:schemeClr val="dk1"/>
              </a:buClr>
              <a:buSzPts val="600"/>
              <a:buChar char="○"/>
            </a:pPr>
            <a:r>
              <a:rPr lang="en" sz="600" dirty="0">
                <a:solidFill>
                  <a:schemeClr val="dk1"/>
                </a:solidFill>
              </a:rPr>
              <a:t>Can be run in real time</a:t>
            </a:r>
            <a:endParaRPr sz="600" dirty="0">
              <a:solidFill>
                <a:schemeClr val="dk1"/>
              </a:solidFill>
            </a:endParaRPr>
          </a:p>
          <a:p>
            <a:pPr marL="457200" lvl="0" indent="-266700" algn="l" rtl="0">
              <a:lnSpc>
                <a:spcPct val="115000"/>
              </a:lnSpc>
              <a:spcBef>
                <a:spcPts val="0"/>
              </a:spcBef>
              <a:spcAft>
                <a:spcPts val="0"/>
              </a:spcAft>
              <a:buClr>
                <a:schemeClr val="dk1"/>
              </a:buClr>
              <a:buSzPts val="600"/>
              <a:buChar char="●"/>
            </a:pPr>
            <a:r>
              <a:rPr lang="en" sz="600" b="1" dirty="0">
                <a:solidFill>
                  <a:schemeClr val="dk1"/>
                </a:solidFill>
              </a:rPr>
              <a:t>Cons of Bayes filters:</a:t>
            </a:r>
            <a:endParaRPr sz="600" b="1" dirty="0">
              <a:solidFill>
                <a:schemeClr val="dk1"/>
              </a:solidFill>
            </a:endParaRPr>
          </a:p>
          <a:p>
            <a:pPr marL="914400" lvl="1" indent="-266700" algn="l" rtl="0">
              <a:lnSpc>
                <a:spcPct val="115000"/>
              </a:lnSpc>
              <a:spcBef>
                <a:spcPts val="0"/>
              </a:spcBef>
              <a:spcAft>
                <a:spcPts val="0"/>
              </a:spcAft>
              <a:buClr>
                <a:schemeClr val="dk1"/>
              </a:buClr>
              <a:buSzPts val="600"/>
              <a:buChar char="○"/>
            </a:pPr>
            <a:r>
              <a:rPr lang="en" sz="600" dirty="0">
                <a:solidFill>
                  <a:schemeClr val="dk1"/>
                </a:solidFill>
              </a:rPr>
              <a:t>Requires motion model (e.g. based on physics), which may not be apparent. In these cases, an RNN/LSTM might work better. In fact, they can substitute for a Kalman filter in theory, and are more general/can be arbitrarily complex with many parameters.</a:t>
            </a:r>
            <a:endParaRPr sz="600" dirty="0">
              <a:solidFill>
                <a:schemeClr val="dk1"/>
              </a:solidFill>
            </a:endParaRPr>
          </a:p>
          <a:p>
            <a:pPr marL="1371600" lvl="2" indent="-266700" algn="l" rtl="0">
              <a:lnSpc>
                <a:spcPct val="115000"/>
              </a:lnSpc>
              <a:spcBef>
                <a:spcPts val="0"/>
              </a:spcBef>
              <a:spcAft>
                <a:spcPts val="0"/>
              </a:spcAft>
              <a:buClr>
                <a:schemeClr val="dk1"/>
              </a:buClr>
              <a:buSzPts val="600"/>
              <a:buChar char="■"/>
            </a:pPr>
            <a:r>
              <a:rPr lang="en" sz="600" dirty="0">
                <a:solidFill>
                  <a:schemeClr val="dk1"/>
                </a:solidFill>
              </a:rPr>
              <a:t>In alternative is to keep the motion model as identity.</a:t>
            </a:r>
            <a:endParaRPr sz="600" dirty="0">
              <a:solidFill>
                <a:schemeClr val="dk1"/>
              </a:solidFill>
            </a:endParaRPr>
          </a:p>
          <a:p>
            <a:pPr marL="914400" lvl="1" indent="-266700" algn="l" rtl="0">
              <a:lnSpc>
                <a:spcPct val="115000"/>
              </a:lnSpc>
              <a:spcBef>
                <a:spcPts val="0"/>
              </a:spcBef>
              <a:spcAft>
                <a:spcPts val="0"/>
              </a:spcAft>
              <a:buClr>
                <a:schemeClr val="dk1"/>
              </a:buClr>
              <a:buSzPts val="600"/>
              <a:buChar char="○"/>
            </a:pPr>
            <a:r>
              <a:rPr lang="en" sz="600" dirty="0">
                <a:solidFill>
                  <a:schemeClr val="dk1"/>
                </a:solidFill>
              </a:rPr>
              <a:t>Assumptions might not hold</a:t>
            </a:r>
            <a:endParaRPr sz="1100" dirty="0"/>
          </a:p>
        </p:txBody>
      </p:sp>
      <p:pic>
        <p:nvPicPr>
          <p:cNvPr id="760" name="Google Shape;760;p69"/>
          <p:cNvPicPr preferRelativeResize="0"/>
          <p:nvPr/>
        </p:nvPicPr>
        <p:blipFill>
          <a:blip r:embed="rId5">
            <a:alphaModFix/>
          </a:blip>
          <a:stretch>
            <a:fillRect/>
          </a:stretch>
        </p:blipFill>
        <p:spPr>
          <a:xfrm>
            <a:off x="144475" y="2317925"/>
            <a:ext cx="2421125" cy="1197200"/>
          </a:xfrm>
          <a:prstGeom prst="rect">
            <a:avLst/>
          </a:prstGeom>
          <a:noFill/>
          <a:ln w="9525" cap="flat" cmpd="sng">
            <a:solidFill>
              <a:srgbClr val="FF0000"/>
            </a:solidFill>
            <a:prstDash val="solid"/>
            <a:round/>
            <a:headEnd type="none" w="sm" len="sm"/>
            <a:tailEnd type="none" w="sm" len="sm"/>
          </a:ln>
        </p:spPr>
      </p:pic>
      <p:pic>
        <p:nvPicPr>
          <p:cNvPr id="761" name="Google Shape;761;p69"/>
          <p:cNvPicPr preferRelativeResize="0"/>
          <p:nvPr/>
        </p:nvPicPr>
        <p:blipFill>
          <a:blip r:embed="rId6">
            <a:alphaModFix/>
          </a:blip>
          <a:stretch>
            <a:fillRect/>
          </a:stretch>
        </p:blipFill>
        <p:spPr>
          <a:xfrm>
            <a:off x="144475" y="3569750"/>
            <a:ext cx="2743500" cy="1514475"/>
          </a:xfrm>
          <a:prstGeom prst="rect">
            <a:avLst/>
          </a:prstGeom>
          <a:noFill/>
          <a:ln>
            <a:noFill/>
          </a:ln>
        </p:spPr>
      </p:pic>
      <p:sp>
        <p:nvSpPr>
          <p:cNvPr id="762" name="Google Shape;762;p69"/>
          <p:cNvSpPr txBox="1"/>
          <p:nvPr/>
        </p:nvSpPr>
        <p:spPr>
          <a:xfrm>
            <a:off x="2696075" y="2379625"/>
            <a:ext cx="36516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b="1" i="1"/>
              <a:t>Current state updated using previous state, motion models, and control input</a:t>
            </a:r>
            <a:endParaRPr sz="700" b="1" i="1"/>
          </a:p>
        </p:txBody>
      </p:sp>
      <p:sp>
        <p:nvSpPr>
          <p:cNvPr id="763" name="Google Shape;763;p69"/>
          <p:cNvSpPr txBox="1"/>
          <p:nvPr/>
        </p:nvSpPr>
        <p:spPr>
          <a:xfrm>
            <a:off x="2696075" y="2571750"/>
            <a:ext cx="40758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b="1" i="1"/>
              <a:t>Current state covariance increases, using estimation error and process error distributions</a:t>
            </a:r>
            <a:endParaRPr sz="700" b="1" i="1"/>
          </a:p>
        </p:txBody>
      </p:sp>
      <p:sp>
        <p:nvSpPr>
          <p:cNvPr id="764" name="Google Shape;764;p69"/>
          <p:cNvSpPr txBox="1"/>
          <p:nvPr/>
        </p:nvSpPr>
        <p:spPr>
          <a:xfrm>
            <a:off x="2705300" y="2943450"/>
            <a:ext cx="56445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b="1" i="1"/>
              <a:t>Refine current state using observations; this decreases covariance. </a:t>
            </a:r>
            <a:endParaRPr sz="700" b="1" i="1"/>
          </a:p>
          <a:p>
            <a:pPr marL="0" lvl="0" indent="0" algn="l" rtl="0">
              <a:spcBef>
                <a:spcPts val="0"/>
              </a:spcBef>
              <a:spcAft>
                <a:spcPts val="0"/>
              </a:spcAft>
              <a:buNone/>
            </a:pPr>
            <a:r>
              <a:rPr lang="en" sz="700" b="1" i="1"/>
              <a:t>The Kalman gain intuitively describes how much we trust our observations.</a:t>
            </a:r>
            <a:endParaRPr sz="700" b="1" i="1"/>
          </a:p>
          <a:p>
            <a:pPr marL="0" lvl="0" indent="0" algn="l" rtl="0">
              <a:spcBef>
                <a:spcPts val="0"/>
              </a:spcBef>
              <a:spcAft>
                <a:spcPts val="0"/>
              </a:spcAft>
              <a:buNone/>
            </a:pPr>
            <a:r>
              <a:rPr lang="en" sz="700" b="1" i="1"/>
              <a:t>It is multiplied with the “innovation term” y-Hx, which is the difference between the observation and prediction.</a:t>
            </a:r>
            <a:endParaRPr sz="700" b="1" i="1"/>
          </a:p>
        </p:txBody>
      </p:sp>
      <p:cxnSp>
        <p:nvCxnSpPr>
          <p:cNvPr id="765" name="Google Shape;765;p69"/>
          <p:cNvCxnSpPr/>
          <p:nvPr/>
        </p:nvCxnSpPr>
        <p:spPr>
          <a:xfrm rot="10800000">
            <a:off x="2271875" y="2549800"/>
            <a:ext cx="443700" cy="0"/>
          </a:xfrm>
          <a:prstGeom prst="straightConnector1">
            <a:avLst/>
          </a:prstGeom>
          <a:noFill/>
          <a:ln w="9525" cap="flat" cmpd="sng">
            <a:solidFill>
              <a:srgbClr val="FF0000"/>
            </a:solidFill>
            <a:prstDash val="solid"/>
            <a:round/>
            <a:headEnd type="none" w="med" len="med"/>
            <a:tailEnd type="triangle" w="med" len="med"/>
          </a:ln>
        </p:spPr>
      </p:cxnSp>
      <p:cxnSp>
        <p:nvCxnSpPr>
          <p:cNvPr id="766" name="Google Shape;766;p69"/>
          <p:cNvCxnSpPr/>
          <p:nvPr/>
        </p:nvCxnSpPr>
        <p:spPr>
          <a:xfrm rot="10800000">
            <a:off x="2281626" y="2702200"/>
            <a:ext cx="443700" cy="0"/>
          </a:xfrm>
          <a:prstGeom prst="straightConnector1">
            <a:avLst/>
          </a:prstGeom>
          <a:noFill/>
          <a:ln w="9525" cap="flat" cmpd="sng">
            <a:solidFill>
              <a:srgbClr val="FF0000"/>
            </a:solidFill>
            <a:prstDash val="solid"/>
            <a:round/>
            <a:headEnd type="none" w="med" len="med"/>
            <a:tailEnd type="triangle" w="med" len="med"/>
          </a:ln>
        </p:spPr>
      </p:cxnSp>
      <p:sp>
        <p:nvSpPr>
          <p:cNvPr id="767" name="Google Shape;767;p69"/>
          <p:cNvSpPr/>
          <p:nvPr/>
        </p:nvSpPr>
        <p:spPr>
          <a:xfrm>
            <a:off x="2613200" y="3020200"/>
            <a:ext cx="136500" cy="495000"/>
          </a:xfrm>
          <a:prstGeom prst="rightBrace">
            <a:avLst>
              <a:gd name="adj1" fmla="val 50000"/>
              <a:gd name="adj2" fmla="val 50000"/>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8F333C10-3A6B-B38F-5CFE-9CF041D518A0}"/>
              </a:ext>
            </a:extLst>
          </p:cNvPr>
          <p:cNvSpPr txBox="1"/>
          <p:nvPr/>
        </p:nvSpPr>
        <p:spPr>
          <a:xfrm>
            <a:off x="8040813" y="4974916"/>
            <a:ext cx="1095172" cy="184666"/>
          </a:xfrm>
          <a:prstGeom prst="rect">
            <a:avLst/>
          </a:prstGeom>
          <a:noFill/>
        </p:spPr>
        <p:txBody>
          <a:bodyPr wrap="none" rtlCol="0">
            <a:spAutoFit/>
          </a:bodyPr>
          <a:lstStyle/>
          <a:p>
            <a:r>
              <a:rPr lang="en-US" sz="600" i="1" dirty="0"/>
              <a:t>Misc. Classical ML Models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9"/>
                                        </p:tgtEl>
                                        <p:attrNameLst>
                                          <p:attrName>style.visibility</p:attrName>
                                        </p:attrNameLst>
                                      </p:cBhvr>
                                      <p:to>
                                        <p:strVal val="visible"/>
                                      </p:to>
                                    </p:set>
                                    <p:animEffect transition="in" filter="fade">
                                      <p:cBhvr>
                                        <p:cTn id="7" dur="1000"/>
                                        <p:tgtEl>
                                          <p:spTgt spid="749"/>
                                        </p:tgtEl>
                                      </p:cBhvr>
                                    </p:animEffect>
                                  </p:childTnLst>
                                </p:cTn>
                              </p:par>
                              <p:par>
                                <p:cTn id="8" presetID="10" presetClass="entr" presetSubtype="0" fill="hold" nodeType="withEffect">
                                  <p:stCondLst>
                                    <p:cond delay="0"/>
                                  </p:stCondLst>
                                  <p:childTnLst>
                                    <p:set>
                                      <p:cBhvr>
                                        <p:cTn id="9" dur="1" fill="hold">
                                          <p:stCondLst>
                                            <p:cond delay="0"/>
                                          </p:stCondLst>
                                        </p:cTn>
                                        <p:tgtEl>
                                          <p:spTgt spid="750"/>
                                        </p:tgtEl>
                                        <p:attrNameLst>
                                          <p:attrName>style.visibility</p:attrName>
                                        </p:attrNameLst>
                                      </p:cBhvr>
                                      <p:to>
                                        <p:strVal val="visible"/>
                                      </p:to>
                                    </p:set>
                                    <p:animEffect transition="in" filter="fade">
                                      <p:cBhvr>
                                        <p:cTn id="10" dur="1000"/>
                                        <p:tgtEl>
                                          <p:spTgt spid="750"/>
                                        </p:tgtEl>
                                      </p:cBhvr>
                                    </p:animEffect>
                                  </p:childTnLst>
                                </p:cTn>
                              </p:par>
                              <p:par>
                                <p:cTn id="11" presetID="10" presetClass="entr" presetSubtype="0" fill="hold" nodeType="withEffect">
                                  <p:stCondLst>
                                    <p:cond delay="0"/>
                                  </p:stCondLst>
                                  <p:childTnLst>
                                    <p:set>
                                      <p:cBhvr>
                                        <p:cTn id="12" dur="1" fill="hold">
                                          <p:stCondLst>
                                            <p:cond delay="0"/>
                                          </p:stCondLst>
                                        </p:cTn>
                                        <p:tgtEl>
                                          <p:spTgt spid="751"/>
                                        </p:tgtEl>
                                        <p:attrNameLst>
                                          <p:attrName>style.visibility</p:attrName>
                                        </p:attrNameLst>
                                      </p:cBhvr>
                                      <p:to>
                                        <p:strVal val="visible"/>
                                      </p:to>
                                    </p:set>
                                    <p:animEffect transition="in" filter="fade">
                                      <p:cBhvr>
                                        <p:cTn id="13" dur="1000"/>
                                        <p:tgtEl>
                                          <p:spTgt spid="751"/>
                                        </p:tgtEl>
                                      </p:cBhvr>
                                    </p:animEffect>
                                  </p:childTnLst>
                                </p:cTn>
                              </p:par>
                              <p:par>
                                <p:cTn id="14" presetID="10" presetClass="entr" presetSubtype="0" fill="hold" nodeType="withEffect">
                                  <p:stCondLst>
                                    <p:cond delay="0"/>
                                  </p:stCondLst>
                                  <p:childTnLst>
                                    <p:set>
                                      <p:cBhvr>
                                        <p:cTn id="15" dur="1" fill="hold">
                                          <p:stCondLst>
                                            <p:cond delay="0"/>
                                          </p:stCondLst>
                                        </p:cTn>
                                        <p:tgtEl>
                                          <p:spTgt spid="759"/>
                                        </p:tgtEl>
                                        <p:attrNameLst>
                                          <p:attrName>style.visibility</p:attrName>
                                        </p:attrNameLst>
                                      </p:cBhvr>
                                      <p:to>
                                        <p:strVal val="visible"/>
                                      </p:to>
                                    </p:set>
                                    <p:animEffect transition="in" filter="fade">
                                      <p:cBhvr>
                                        <p:cTn id="16" dur="1000"/>
                                        <p:tgtEl>
                                          <p:spTgt spid="759"/>
                                        </p:tgtEl>
                                      </p:cBhvr>
                                    </p:animEffect>
                                  </p:childTnLst>
                                </p:cTn>
                              </p:par>
                              <p:par>
                                <p:cTn id="17" presetID="10" presetClass="entr" presetSubtype="0" fill="hold" nodeType="withEffect">
                                  <p:stCondLst>
                                    <p:cond delay="0"/>
                                  </p:stCondLst>
                                  <p:childTnLst>
                                    <p:set>
                                      <p:cBhvr>
                                        <p:cTn id="18" dur="1" fill="hold">
                                          <p:stCondLst>
                                            <p:cond delay="0"/>
                                          </p:stCondLst>
                                        </p:cTn>
                                        <p:tgtEl>
                                          <p:spTgt spid="760"/>
                                        </p:tgtEl>
                                        <p:attrNameLst>
                                          <p:attrName>style.visibility</p:attrName>
                                        </p:attrNameLst>
                                      </p:cBhvr>
                                      <p:to>
                                        <p:strVal val="visible"/>
                                      </p:to>
                                    </p:set>
                                    <p:animEffect transition="in" filter="fade">
                                      <p:cBhvr>
                                        <p:cTn id="19" dur="1000"/>
                                        <p:tgtEl>
                                          <p:spTgt spid="760"/>
                                        </p:tgtEl>
                                      </p:cBhvr>
                                    </p:animEffect>
                                  </p:childTnLst>
                                </p:cTn>
                              </p:par>
                              <p:par>
                                <p:cTn id="20" presetID="10" presetClass="entr" presetSubtype="0" fill="hold" nodeType="withEffect">
                                  <p:stCondLst>
                                    <p:cond delay="0"/>
                                  </p:stCondLst>
                                  <p:childTnLst>
                                    <p:set>
                                      <p:cBhvr>
                                        <p:cTn id="21" dur="1" fill="hold">
                                          <p:stCondLst>
                                            <p:cond delay="0"/>
                                          </p:stCondLst>
                                        </p:cTn>
                                        <p:tgtEl>
                                          <p:spTgt spid="761"/>
                                        </p:tgtEl>
                                        <p:attrNameLst>
                                          <p:attrName>style.visibility</p:attrName>
                                        </p:attrNameLst>
                                      </p:cBhvr>
                                      <p:to>
                                        <p:strVal val="visible"/>
                                      </p:to>
                                    </p:set>
                                    <p:animEffect transition="in" filter="fade">
                                      <p:cBhvr>
                                        <p:cTn id="22" dur="1000"/>
                                        <p:tgtEl>
                                          <p:spTgt spid="761"/>
                                        </p:tgtEl>
                                      </p:cBhvr>
                                    </p:animEffect>
                                  </p:childTnLst>
                                </p:cTn>
                              </p:par>
                              <p:par>
                                <p:cTn id="23" presetID="10" presetClass="entr" presetSubtype="0" fill="hold" nodeType="withEffect">
                                  <p:stCondLst>
                                    <p:cond delay="0"/>
                                  </p:stCondLst>
                                  <p:childTnLst>
                                    <p:set>
                                      <p:cBhvr>
                                        <p:cTn id="24" dur="1" fill="hold">
                                          <p:stCondLst>
                                            <p:cond delay="0"/>
                                          </p:stCondLst>
                                        </p:cTn>
                                        <p:tgtEl>
                                          <p:spTgt spid="762"/>
                                        </p:tgtEl>
                                        <p:attrNameLst>
                                          <p:attrName>style.visibility</p:attrName>
                                        </p:attrNameLst>
                                      </p:cBhvr>
                                      <p:to>
                                        <p:strVal val="visible"/>
                                      </p:to>
                                    </p:set>
                                    <p:animEffect transition="in" filter="fade">
                                      <p:cBhvr>
                                        <p:cTn id="25" dur="1000"/>
                                        <p:tgtEl>
                                          <p:spTgt spid="762"/>
                                        </p:tgtEl>
                                      </p:cBhvr>
                                    </p:animEffect>
                                  </p:childTnLst>
                                </p:cTn>
                              </p:par>
                              <p:par>
                                <p:cTn id="26" presetID="10" presetClass="entr" presetSubtype="0" fill="hold" nodeType="withEffect">
                                  <p:stCondLst>
                                    <p:cond delay="0"/>
                                  </p:stCondLst>
                                  <p:childTnLst>
                                    <p:set>
                                      <p:cBhvr>
                                        <p:cTn id="27" dur="1" fill="hold">
                                          <p:stCondLst>
                                            <p:cond delay="0"/>
                                          </p:stCondLst>
                                        </p:cTn>
                                        <p:tgtEl>
                                          <p:spTgt spid="763"/>
                                        </p:tgtEl>
                                        <p:attrNameLst>
                                          <p:attrName>style.visibility</p:attrName>
                                        </p:attrNameLst>
                                      </p:cBhvr>
                                      <p:to>
                                        <p:strVal val="visible"/>
                                      </p:to>
                                    </p:set>
                                    <p:animEffect transition="in" filter="fade">
                                      <p:cBhvr>
                                        <p:cTn id="28" dur="1000"/>
                                        <p:tgtEl>
                                          <p:spTgt spid="763"/>
                                        </p:tgtEl>
                                      </p:cBhvr>
                                    </p:animEffect>
                                  </p:childTnLst>
                                </p:cTn>
                              </p:par>
                              <p:par>
                                <p:cTn id="29" presetID="10" presetClass="entr" presetSubtype="0" fill="hold" nodeType="withEffect">
                                  <p:stCondLst>
                                    <p:cond delay="0"/>
                                  </p:stCondLst>
                                  <p:childTnLst>
                                    <p:set>
                                      <p:cBhvr>
                                        <p:cTn id="30" dur="1" fill="hold">
                                          <p:stCondLst>
                                            <p:cond delay="0"/>
                                          </p:stCondLst>
                                        </p:cTn>
                                        <p:tgtEl>
                                          <p:spTgt spid="764"/>
                                        </p:tgtEl>
                                        <p:attrNameLst>
                                          <p:attrName>style.visibility</p:attrName>
                                        </p:attrNameLst>
                                      </p:cBhvr>
                                      <p:to>
                                        <p:strVal val="visible"/>
                                      </p:to>
                                    </p:set>
                                    <p:animEffect transition="in" filter="fade">
                                      <p:cBhvr>
                                        <p:cTn id="31" dur="1000"/>
                                        <p:tgtEl>
                                          <p:spTgt spid="764"/>
                                        </p:tgtEl>
                                      </p:cBhvr>
                                    </p:animEffect>
                                  </p:childTnLst>
                                </p:cTn>
                              </p:par>
                              <p:par>
                                <p:cTn id="32" presetID="10" presetClass="entr" presetSubtype="0" fill="hold" nodeType="withEffect">
                                  <p:stCondLst>
                                    <p:cond delay="0"/>
                                  </p:stCondLst>
                                  <p:childTnLst>
                                    <p:set>
                                      <p:cBhvr>
                                        <p:cTn id="33" dur="1" fill="hold">
                                          <p:stCondLst>
                                            <p:cond delay="0"/>
                                          </p:stCondLst>
                                        </p:cTn>
                                        <p:tgtEl>
                                          <p:spTgt spid="765"/>
                                        </p:tgtEl>
                                        <p:attrNameLst>
                                          <p:attrName>style.visibility</p:attrName>
                                        </p:attrNameLst>
                                      </p:cBhvr>
                                      <p:to>
                                        <p:strVal val="visible"/>
                                      </p:to>
                                    </p:set>
                                    <p:animEffect transition="in" filter="fade">
                                      <p:cBhvr>
                                        <p:cTn id="34" dur="1000"/>
                                        <p:tgtEl>
                                          <p:spTgt spid="765"/>
                                        </p:tgtEl>
                                      </p:cBhvr>
                                    </p:animEffect>
                                  </p:childTnLst>
                                </p:cTn>
                              </p:par>
                              <p:par>
                                <p:cTn id="35" presetID="10" presetClass="entr" presetSubtype="0" fill="hold" nodeType="withEffect">
                                  <p:stCondLst>
                                    <p:cond delay="0"/>
                                  </p:stCondLst>
                                  <p:childTnLst>
                                    <p:set>
                                      <p:cBhvr>
                                        <p:cTn id="36" dur="1" fill="hold">
                                          <p:stCondLst>
                                            <p:cond delay="0"/>
                                          </p:stCondLst>
                                        </p:cTn>
                                        <p:tgtEl>
                                          <p:spTgt spid="766"/>
                                        </p:tgtEl>
                                        <p:attrNameLst>
                                          <p:attrName>style.visibility</p:attrName>
                                        </p:attrNameLst>
                                      </p:cBhvr>
                                      <p:to>
                                        <p:strVal val="visible"/>
                                      </p:to>
                                    </p:set>
                                    <p:animEffect transition="in" filter="fade">
                                      <p:cBhvr>
                                        <p:cTn id="37" dur="1000"/>
                                        <p:tgtEl>
                                          <p:spTgt spid="766"/>
                                        </p:tgtEl>
                                      </p:cBhvr>
                                    </p:animEffect>
                                  </p:childTnLst>
                                </p:cTn>
                              </p:par>
                              <p:par>
                                <p:cTn id="38" presetID="10" presetClass="entr" presetSubtype="0" fill="hold" nodeType="withEffect">
                                  <p:stCondLst>
                                    <p:cond delay="0"/>
                                  </p:stCondLst>
                                  <p:childTnLst>
                                    <p:set>
                                      <p:cBhvr>
                                        <p:cTn id="39" dur="1" fill="hold">
                                          <p:stCondLst>
                                            <p:cond delay="0"/>
                                          </p:stCondLst>
                                        </p:cTn>
                                        <p:tgtEl>
                                          <p:spTgt spid="767"/>
                                        </p:tgtEl>
                                        <p:attrNameLst>
                                          <p:attrName>style.visibility</p:attrName>
                                        </p:attrNameLst>
                                      </p:cBhvr>
                                      <p:to>
                                        <p:strVal val="visible"/>
                                      </p:to>
                                    </p:set>
                                    <p:animEffect transition="in" filter="fade">
                                      <p:cBhvr>
                                        <p:cTn id="40" dur="1000"/>
                                        <p:tgtEl>
                                          <p:spTgt spid="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6B209-93F3-2243-2BEF-8AB380244A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ABA307-06B2-11ED-14DC-A41A2F198906}"/>
              </a:ext>
            </a:extLst>
          </p:cNvPr>
          <p:cNvSpPr>
            <a:spLocks noGrp="1"/>
          </p:cNvSpPr>
          <p:nvPr>
            <p:ph type="title"/>
          </p:nvPr>
        </p:nvSpPr>
        <p:spPr>
          <a:xfrm>
            <a:off x="0" y="-48482"/>
            <a:ext cx="7687818" cy="559260"/>
          </a:xfrm>
        </p:spPr>
        <p:txBody>
          <a:bodyPr>
            <a:normAutofit/>
          </a:bodyPr>
          <a:lstStyle/>
          <a:p>
            <a:r>
              <a:rPr lang="en-US" sz="1400" b="1" u="sng" dirty="0"/>
              <a:t>Question Goes Here</a:t>
            </a:r>
          </a:p>
        </p:txBody>
      </p:sp>
      <p:sp>
        <p:nvSpPr>
          <p:cNvPr id="3" name="Content Placeholder 2">
            <a:extLst>
              <a:ext uri="{FF2B5EF4-FFF2-40B4-BE49-F238E27FC236}">
                <a16:creationId xmlns:a16="http://schemas.microsoft.com/office/drawing/2014/main" id="{854B1000-6C62-DDEE-0567-A1F5135993AB}"/>
              </a:ext>
            </a:extLst>
          </p:cNvPr>
          <p:cNvSpPr>
            <a:spLocks noGrp="1"/>
          </p:cNvSpPr>
          <p:nvPr>
            <p:ph idx="1"/>
          </p:nvPr>
        </p:nvSpPr>
        <p:spPr>
          <a:xfrm>
            <a:off x="100585" y="436531"/>
            <a:ext cx="8954516" cy="3263504"/>
          </a:xfrm>
        </p:spPr>
        <p:txBody>
          <a:bodyPr>
            <a:normAutofit/>
          </a:bodyPr>
          <a:lstStyle/>
          <a:p>
            <a:r>
              <a:rPr lang="en-US" sz="1200" dirty="0"/>
              <a:t>Answer goes here</a:t>
            </a:r>
          </a:p>
          <a:p>
            <a:endParaRPr lang="en-US" sz="1200" dirty="0"/>
          </a:p>
          <a:p>
            <a:endParaRPr lang="en-US" sz="1200" dirty="0"/>
          </a:p>
        </p:txBody>
      </p:sp>
    </p:spTree>
    <p:extLst>
      <p:ext uri="{BB962C8B-B14F-4D97-AF65-F5344CB8AC3E}">
        <p14:creationId xmlns:p14="http://schemas.microsoft.com/office/powerpoint/2010/main" val="1930949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Shape 117"/>
        <p:cNvGrpSpPr/>
        <p:nvPr/>
      </p:nvGrpSpPr>
      <p:grpSpPr>
        <a:xfrm>
          <a:off x="0" y="0"/>
          <a:ext cx="0" cy="0"/>
          <a:chOff x="0" y="0"/>
          <a:chExt cx="0" cy="0"/>
        </a:xfrm>
      </p:grpSpPr>
      <p:sp>
        <p:nvSpPr>
          <p:cNvPr id="118" name="Google Shape;118;p19"/>
          <p:cNvSpPr txBox="1"/>
          <p:nvPr/>
        </p:nvSpPr>
        <p:spPr>
          <a:xfrm>
            <a:off x="-56613" y="-115297"/>
            <a:ext cx="8997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u="sng"/>
              <a:t>How do you compute precision/recall @ K? What is a precision-recall curve? What is the difference between average precision (AP) and mean average precision (mAP)?</a:t>
            </a:r>
            <a:endParaRPr sz="1100" b="1" u="sng"/>
          </a:p>
        </p:txBody>
      </p:sp>
      <p:sp>
        <p:nvSpPr>
          <p:cNvPr id="119" name="Google Shape;119;p19"/>
          <p:cNvSpPr txBox="1"/>
          <p:nvPr/>
        </p:nvSpPr>
        <p:spPr>
          <a:xfrm>
            <a:off x="-56625" y="546200"/>
            <a:ext cx="9200700" cy="2712900"/>
          </a:xfrm>
          <a:prstGeom prst="rect">
            <a:avLst/>
          </a:prstGeom>
          <a:noFill/>
          <a:ln>
            <a:noFill/>
          </a:ln>
        </p:spPr>
        <p:txBody>
          <a:bodyPr spcFirstLastPara="1" wrap="square" lIns="91425" tIns="91425" rIns="91425" bIns="91425" anchor="t" anchorCtr="0">
            <a:spAutoFit/>
          </a:bodyPr>
          <a:lstStyle/>
          <a:p>
            <a:pPr marL="457200" lvl="0" indent="-285750" algn="l" rtl="0">
              <a:lnSpc>
                <a:spcPct val="115000"/>
              </a:lnSpc>
              <a:spcBef>
                <a:spcPts val="1000"/>
              </a:spcBef>
              <a:spcAft>
                <a:spcPts val="0"/>
              </a:spcAft>
              <a:buSzPts val="900"/>
              <a:buChar char="●"/>
            </a:pPr>
            <a:r>
              <a:rPr lang="en" sz="900"/>
              <a:t>Suppose we have some </a:t>
            </a:r>
            <a:r>
              <a:rPr lang="en" sz="900" b="1"/>
              <a:t>ranked ordering/retrieval</a:t>
            </a:r>
            <a:r>
              <a:rPr lang="en" sz="900"/>
              <a:t> of the positive predictions. Then:</a:t>
            </a:r>
            <a:endParaRPr sz="900"/>
          </a:p>
          <a:p>
            <a:pPr marL="914400" lvl="1" indent="-285750" algn="l" rtl="0">
              <a:lnSpc>
                <a:spcPct val="115000"/>
              </a:lnSpc>
              <a:spcBef>
                <a:spcPts val="0"/>
              </a:spcBef>
              <a:spcAft>
                <a:spcPts val="0"/>
              </a:spcAft>
              <a:buSzPts val="900"/>
              <a:buChar char="○"/>
            </a:pPr>
            <a:r>
              <a:rPr lang="en" sz="900" b="1"/>
              <a:t>Precision @ K</a:t>
            </a:r>
            <a:r>
              <a:rPr lang="en" sz="900"/>
              <a:t> = (# relevant out of top K) / K = (TP in K) / K</a:t>
            </a:r>
            <a:endParaRPr sz="900"/>
          </a:p>
          <a:p>
            <a:pPr marL="1371600" lvl="2" indent="-285750" algn="l" rtl="0">
              <a:lnSpc>
                <a:spcPct val="115000"/>
              </a:lnSpc>
              <a:spcBef>
                <a:spcPts val="0"/>
              </a:spcBef>
              <a:spcAft>
                <a:spcPts val="0"/>
              </a:spcAft>
              <a:buSzPts val="900"/>
              <a:buChar char="■"/>
            </a:pPr>
            <a:r>
              <a:rPr lang="en" sz="900"/>
              <a:t>Can go up or down as you increase K</a:t>
            </a:r>
            <a:endParaRPr sz="900"/>
          </a:p>
          <a:p>
            <a:pPr marL="914400" lvl="1" indent="-285750" algn="l" rtl="0">
              <a:lnSpc>
                <a:spcPct val="115000"/>
              </a:lnSpc>
              <a:spcBef>
                <a:spcPts val="0"/>
              </a:spcBef>
              <a:spcAft>
                <a:spcPts val="0"/>
              </a:spcAft>
              <a:buSzPts val="900"/>
              <a:buChar char="○"/>
            </a:pPr>
            <a:r>
              <a:rPr lang="en" sz="900" b="1">
                <a:solidFill>
                  <a:schemeClr val="dk1"/>
                </a:solidFill>
              </a:rPr>
              <a:t>Recall @ K</a:t>
            </a:r>
            <a:r>
              <a:rPr lang="en" sz="900">
                <a:solidFill>
                  <a:schemeClr val="dk1"/>
                </a:solidFill>
              </a:rPr>
              <a:t> = (# relevant out of top K) / (# relevant in total) = (TP in K) / TP</a:t>
            </a:r>
            <a:endParaRPr sz="900">
              <a:solidFill>
                <a:schemeClr val="dk1"/>
              </a:solidFill>
            </a:endParaRPr>
          </a:p>
          <a:p>
            <a:pPr marL="1371600" lvl="2" indent="-285750" algn="l" rtl="0">
              <a:lnSpc>
                <a:spcPct val="115000"/>
              </a:lnSpc>
              <a:spcBef>
                <a:spcPts val="0"/>
              </a:spcBef>
              <a:spcAft>
                <a:spcPts val="0"/>
              </a:spcAft>
              <a:buClr>
                <a:schemeClr val="dk1"/>
              </a:buClr>
              <a:buSzPts val="900"/>
              <a:buChar char="■"/>
            </a:pPr>
            <a:r>
              <a:rPr lang="en" sz="900">
                <a:solidFill>
                  <a:schemeClr val="dk1"/>
                </a:solidFill>
              </a:rPr>
              <a:t>Monotonically increasing; cannot be 1 until K &gt;= # relevant</a:t>
            </a:r>
            <a:endParaRPr sz="900">
              <a:solidFill>
                <a:schemeClr val="dk1"/>
              </a:solidFill>
            </a:endParaRPr>
          </a:p>
          <a:p>
            <a:pPr marL="457200" lvl="0" indent="-285750" algn="l" rtl="0">
              <a:lnSpc>
                <a:spcPct val="115000"/>
              </a:lnSpc>
              <a:spcBef>
                <a:spcPts val="0"/>
              </a:spcBef>
              <a:spcAft>
                <a:spcPts val="0"/>
              </a:spcAft>
              <a:buClr>
                <a:schemeClr val="dk1"/>
              </a:buClr>
              <a:buSzPts val="900"/>
              <a:buChar char="●"/>
            </a:pPr>
            <a:r>
              <a:rPr lang="en" sz="900">
                <a:solidFill>
                  <a:schemeClr val="dk1"/>
                </a:solidFill>
              </a:rPr>
              <a:t>Note that true/false negatives are not taken into account; we just want the positives to be ranked highly</a:t>
            </a:r>
            <a:endParaRPr sz="900">
              <a:solidFill>
                <a:schemeClr val="dk1"/>
              </a:solidFill>
            </a:endParaRPr>
          </a:p>
          <a:p>
            <a:pPr marL="457200" lvl="0" indent="-285750" algn="l" rtl="0">
              <a:lnSpc>
                <a:spcPct val="115000"/>
              </a:lnSpc>
              <a:spcBef>
                <a:spcPts val="0"/>
              </a:spcBef>
              <a:spcAft>
                <a:spcPts val="0"/>
              </a:spcAft>
              <a:buClr>
                <a:schemeClr val="dk1"/>
              </a:buClr>
              <a:buSzPts val="900"/>
              <a:buChar char="●"/>
            </a:pPr>
            <a:r>
              <a:rPr lang="en" sz="900" b="1">
                <a:solidFill>
                  <a:schemeClr val="dk1"/>
                </a:solidFill>
              </a:rPr>
              <a:t>Precision-Recall (PR) Curves </a:t>
            </a:r>
            <a:r>
              <a:rPr lang="en" sz="900">
                <a:solidFill>
                  <a:schemeClr val="dk1"/>
                </a:solidFill>
              </a:rPr>
              <a:t>plots the precision against the recall at all values of K. </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In general they tend to be inversely proportional (e.g. higher recall -&gt; lower precision)</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Also, PR curves are more useful when the positive class is rare/interesting. They ignore True Negatives.</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When plotting these curves, we can </a:t>
            </a:r>
            <a:r>
              <a:rPr lang="en" sz="900" b="1">
                <a:solidFill>
                  <a:schemeClr val="dk1"/>
                </a:solidFill>
              </a:rPr>
              <a:t>interpolate </a:t>
            </a:r>
            <a:r>
              <a:rPr lang="en" sz="900">
                <a:solidFill>
                  <a:schemeClr val="dk1"/>
                </a:solidFill>
              </a:rPr>
              <a:t>and use the best precision for a level of recall R or greater.</a:t>
            </a:r>
            <a:endParaRPr sz="900">
              <a:solidFill>
                <a:schemeClr val="dk1"/>
              </a:solidFill>
            </a:endParaRPr>
          </a:p>
          <a:p>
            <a:pPr marL="1371600" lvl="2" indent="-285750" algn="l" rtl="0">
              <a:lnSpc>
                <a:spcPct val="115000"/>
              </a:lnSpc>
              <a:spcBef>
                <a:spcPts val="0"/>
              </a:spcBef>
              <a:spcAft>
                <a:spcPts val="0"/>
              </a:spcAft>
              <a:buClr>
                <a:schemeClr val="dk1"/>
              </a:buClr>
              <a:buSzPts val="900"/>
              <a:buChar char="■"/>
            </a:pPr>
            <a:r>
              <a:rPr lang="en" sz="900">
                <a:solidFill>
                  <a:schemeClr val="dk1"/>
                </a:solidFill>
              </a:rPr>
              <a:t>In some literatures, this is standard (the justification is that almost anyone would be prepared to look at a few more documents if it would increase the percentage of the viewed set that were relevant).</a:t>
            </a:r>
            <a:endParaRPr sz="900">
              <a:solidFill>
                <a:schemeClr val="dk1"/>
              </a:solidFill>
            </a:endParaRPr>
          </a:p>
          <a:p>
            <a:pPr marL="1371600" lvl="2" indent="-285750" algn="l" rtl="0">
              <a:lnSpc>
                <a:spcPct val="115000"/>
              </a:lnSpc>
              <a:spcBef>
                <a:spcPts val="0"/>
              </a:spcBef>
              <a:spcAft>
                <a:spcPts val="0"/>
              </a:spcAft>
              <a:buClr>
                <a:schemeClr val="dk1"/>
              </a:buClr>
              <a:buSzPts val="900"/>
              <a:buChar char="■"/>
            </a:pPr>
            <a:r>
              <a:rPr lang="en" sz="900">
                <a:solidFill>
                  <a:schemeClr val="dk1"/>
                </a:solidFill>
              </a:rPr>
              <a:t>However, some view this as being too optimistic, and do not perform the interpolation.</a:t>
            </a:r>
            <a:endParaRPr sz="900">
              <a:solidFill>
                <a:schemeClr val="dk1"/>
              </a:solidFill>
            </a:endParaRPr>
          </a:p>
          <a:p>
            <a:pPr marL="457200" lvl="0" indent="-285750" algn="l" rtl="0">
              <a:lnSpc>
                <a:spcPct val="115000"/>
              </a:lnSpc>
              <a:spcBef>
                <a:spcPts val="0"/>
              </a:spcBef>
              <a:spcAft>
                <a:spcPts val="0"/>
              </a:spcAft>
              <a:buClr>
                <a:schemeClr val="dk1"/>
              </a:buClr>
              <a:buSzPts val="900"/>
              <a:buChar char="●"/>
            </a:pPr>
            <a:r>
              <a:rPr lang="en" sz="900" b="1">
                <a:solidFill>
                  <a:schemeClr val="dk1"/>
                </a:solidFill>
              </a:rPr>
              <a:t>Average Precision (AP) </a:t>
            </a:r>
            <a:r>
              <a:rPr lang="en" sz="900">
                <a:solidFill>
                  <a:schemeClr val="dk1"/>
                </a:solidFill>
              </a:rPr>
              <a:t>is calculated by finding the area under the precision-recall curve (can be either interpolated or not)</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For example, scikit-learn only gives the non-interpolated version (see equation, where there are n thresholds)</a:t>
            </a:r>
            <a:endParaRPr sz="900">
              <a:solidFill>
                <a:schemeClr val="dk1"/>
              </a:solidFill>
            </a:endParaRPr>
          </a:p>
          <a:p>
            <a:pPr marL="457200" lvl="0" indent="-285750" algn="l" rtl="0">
              <a:lnSpc>
                <a:spcPct val="115000"/>
              </a:lnSpc>
              <a:spcBef>
                <a:spcPts val="0"/>
              </a:spcBef>
              <a:spcAft>
                <a:spcPts val="0"/>
              </a:spcAft>
              <a:buClr>
                <a:schemeClr val="dk1"/>
              </a:buClr>
              <a:buSzPts val="900"/>
              <a:buChar char="●"/>
            </a:pPr>
            <a:r>
              <a:rPr lang="en" sz="900" b="1">
                <a:solidFill>
                  <a:schemeClr val="dk1"/>
                </a:solidFill>
              </a:rPr>
              <a:t>Mean Average Precision (mAP) </a:t>
            </a:r>
            <a:r>
              <a:rPr lang="en" sz="900">
                <a:solidFill>
                  <a:schemeClr val="dk1"/>
                </a:solidFill>
              </a:rPr>
              <a:t>is the AP averaged across a dataset (eg, an AP for each class, AP for each IoU thresholds, etc)</a:t>
            </a:r>
            <a:endParaRPr sz="900">
              <a:solidFill>
                <a:schemeClr val="dk1"/>
              </a:solidFill>
            </a:endParaRPr>
          </a:p>
        </p:txBody>
      </p:sp>
      <p:sp>
        <p:nvSpPr>
          <p:cNvPr id="120" name="Google Shape;120;p19"/>
          <p:cNvSpPr txBox="1">
            <a:spLocks noGrp="1"/>
          </p:cNvSpPr>
          <p:nvPr>
            <p:ph type="sldNum" idx="12"/>
          </p:nvPr>
        </p:nvSpPr>
        <p:spPr>
          <a:xfrm>
            <a:off x="86248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pic>
        <p:nvPicPr>
          <p:cNvPr id="121" name="Google Shape;121;p19"/>
          <p:cNvPicPr preferRelativeResize="0"/>
          <p:nvPr/>
        </p:nvPicPr>
        <p:blipFill>
          <a:blip r:embed="rId3">
            <a:alphaModFix/>
          </a:blip>
          <a:stretch>
            <a:fillRect/>
          </a:stretch>
        </p:blipFill>
        <p:spPr>
          <a:xfrm>
            <a:off x="3338125" y="3879452"/>
            <a:ext cx="1810560" cy="393600"/>
          </a:xfrm>
          <a:prstGeom prst="rect">
            <a:avLst/>
          </a:prstGeom>
          <a:noFill/>
          <a:ln>
            <a:noFill/>
          </a:ln>
        </p:spPr>
      </p:pic>
      <p:pic>
        <p:nvPicPr>
          <p:cNvPr id="122" name="Google Shape;122;p19"/>
          <p:cNvPicPr preferRelativeResize="0"/>
          <p:nvPr/>
        </p:nvPicPr>
        <p:blipFill>
          <a:blip r:embed="rId4">
            <a:alphaModFix/>
          </a:blip>
          <a:stretch>
            <a:fillRect/>
          </a:stretch>
        </p:blipFill>
        <p:spPr>
          <a:xfrm>
            <a:off x="3642925" y="4273066"/>
            <a:ext cx="1136050" cy="467475"/>
          </a:xfrm>
          <a:prstGeom prst="rect">
            <a:avLst/>
          </a:prstGeom>
          <a:noFill/>
          <a:ln>
            <a:noFill/>
          </a:ln>
        </p:spPr>
      </p:pic>
      <p:grpSp>
        <p:nvGrpSpPr>
          <p:cNvPr id="123" name="Google Shape;123;p19"/>
          <p:cNvGrpSpPr/>
          <p:nvPr/>
        </p:nvGrpSpPr>
        <p:grpSpPr>
          <a:xfrm>
            <a:off x="641998" y="3513474"/>
            <a:ext cx="1760929" cy="1593059"/>
            <a:chOff x="6359525" y="310975"/>
            <a:chExt cx="2216399" cy="1830050"/>
          </a:xfrm>
        </p:grpSpPr>
        <p:pic>
          <p:nvPicPr>
            <p:cNvPr id="124" name="Google Shape;124;p19"/>
            <p:cNvPicPr preferRelativeResize="0"/>
            <p:nvPr/>
          </p:nvPicPr>
          <p:blipFill>
            <a:blip r:embed="rId5">
              <a:alphaModFix/>
            </a:blip>
            <a:stretch>
              <a:fillRect/>
            </a:stretch>
          </p:blipFill>
          <p:spPr>
            <a:xfrm>
              <a:off x="6359525" y="310975"/>
              <a:ext cx="2216399" cy="1830050"/>
            </a:xfrm>
            <a:prstGeom prst="rect">
              <a:avLst/>
            </a:prstGeom>
            <a:noFill/>
            <a:ln>
              <a:noFill/>
            </a:ln>
          </p:spPr>
        </p:pic>
        <p:sp>
          <p:nvSpPr>
            <p:cNvPr id="125" name="Google Shape;125;p19"/>
            <p:cNvSpPr txBox="1"/>
            <p:nvPr/>
          </p:nvSpPr>
          <p:spPr>
            <a:xfrm>
              <a:off x="7173750" y="438800"/>
              <a:ext cx="1298700" cy="42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b="1" i="1"/>
                <a:t>Red: Interpolated</a:t>
              </a:r>
              <a:endParaRPr sz="600" b="1" i="1"/>
            </a:p>
            <a:p>
              <a:pPr marL="0" lvl="0" indent="0" algn="l" rtl="0">
                <a:spcBef>
                  <a:spcPts val="0"/>
                </a:spcBef>
                <a:spcAft>
                  <a:spcPts val="0"/>
                </a:spcAft>
                <a:buNone/>
              </a:pPr>
              <a:r>
                <a:rPr lang="en" sz="600" b="1" i="1"/>
                <a:t>Blue: Non-interpolated</a:t>
              </a:r>
              <a:endParaRPr sz="600" b="1" i="1"/>
            </a:p>
          </p:txBody>
        </p:sp>
      </p:grpSp>
      <p:pic>
        <p:nvPicPr>
          <p:cNvPr id="126" name="Google Shape;126;p19"/>
          <p:cNvPicPr preferRelativeResize="0"/>
          <p:nvPr/>
        </p:nvPicPr>
        <p:blipFill>
          <a:blip r:embed="rId6">
            <a:alphaModFix/>
          </a:blip>
          <a:stretch>
            <a:fillRect/>
          </a:stretch>
        </p:blipFill>
        <p:spPr>
          <a:xfrm>
            <a:off x="-11" y="4893148"/>
            <a:ext cx="265651" cy="250350"/>
          </a:xfrm>
          <a:prstGeom prst="rect">
            <a:avLst/>
          </a:prstGeom>
          <a:noFill/>
          <a:ln>
            <a:noFill/>
          </a:ln>
        </p:spPr>
      </p:pic>
      <p:sp>
        <p:nvSpPr>
          <p:cNvPr id="2" name="TextBox 1">
            <a:extLst>
              <a:ext uri="{FF2B5EF4-FFF2-40B4-BE49-F238E27FC236}">
                <a16:creationId xmlns:a16="http://schemas.microsoft.com/office/drawing/2014/main" id="{A748844A-AE42-E49F-11E1-9FADA1E2346A}"/>
              </a:ext>
            </a:extLst>
          </p:cNvPr>
          <p:cNvSpPr txBox="1"/>
          <p:nvPr/>
        </p:nvSpPr>
        <p:spPr>
          <a:xfrm>
            <a:off x="7900564" y="4960415"/>
            <a:ext cx="1335622" cy="215444"/>
          </a:xfrm>
          <a:prstGeom prst="rect">
            <a:avLst/>
          </a:prstGeom>
          <a:noFill/>
        </p:spPr>
        <p:txBody>
          <a:bodyPr wrap="none" rtlCol="0">
            <a:spAutoFit/>
          </a:bodyPr>
          <a:lstStyle/>
          <a:p>
            <a:r>
              <a:rPr lang="en-US" sz="800" i="1" dirty="0"/>
              <a:t>Loss Functions &amp; Metrics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1000"/>
                                        <p:tgtEl>
                                          <p:spTgt spid="119"/>
                                        </p:tgtEl>
                                      </p:cBhvr>
                                    </p:animEffect>
                                  </p:childTnLst>
                                </p:cTn>
                              </p:par>
                              <p:par>
                                <p:cTn id="8" presetID="10" presetClass="entr" presetSubtype="0" fill="hold" nodeType="withEffect">
                                  <p:stCondLst>
                                    <p:cond delay="0"/>
                                  </p:stCondLst>
                                  <p:childTnLst>
                                    <p:set>
                                      <p:cBhvr>
                                        <p:cTn id="9" dur="1" fill="hold">
                                          <p:stCondLst>
                                            <p:cond delay="0"/>
                                          </p:stCondLst>
                                        </p:cTn>
                                        <p:tgtEl>
                                          <p:spTgt spid="121"/>
                                        </p:tgtEl>
                                        <p:attrNameLst>
                                          <p:attrName>style.visibility</p:attrName>
                                        </p:attrNameLst>
                                      </p:cBhvr>
                                      <p:to>
                                        <p:strVal val="visible"/>
                                      </p:to>
                                    </p:set>
                                    <p:animEffect transition="in" filter="fade">
                                      <p:cBhvr>
                                        <p:cTn id="10" dur="1000"/>
                                        <p:tgtEl>
                                          <p:spTgt spid="121"/>
                                        </p:tgtEl>
                                      </p:cBhvr>
                                    </p:animEffect>
                                  </p:childTnLst>
                                </p:cTn>
                              </p:par>
                              <p:par>
                                <p:cTn id="11" presetID="10" presetClass="entr" presetSubtype="0" fill="hold" nodeType="withEffect">
                                  <p:stCondLst>
                                    <p:cond delay="0"/>
                                  </p:stCondLst>
                                  <p:childTnLst>
                                    <p:set>
                                      <p:cBhvr>
                                        <p:cTn id="12" dur="1" fill="hold">
                                          <p:stCondLst>
                                            <p:cond delay="0"/>
                                          </p:stCondLst>
                                        </p:cTn>
                                        <p:tgtEl>
                                          <p:spTgt spid="123"/>
                                        </p:tgtEl>
                                        <p:attrNameLst>
                                          <p:attrName>style.visibility</p:attrName>
                                        </p:attrNameLst>
                                      </p:cBhvr>
                                      <p:to>
                                        <p:strVal val="visible"/>
                                      </p:to>
                                    </p:set>
                                    <p:animEffect transition="in" filter="fade">
                                      <p:cBhvr>
                                        <p:cTn id="13" dur="1000"/>
                                        <p:tgtEl>
                                          <p:spTgt spid="123"/>
                                        </p:tgtEl>
                                      </p:cBhvr>
                                    </p:animEffect>
                                  </p:childTnLst>
                                </p:cTn>
                              </p:par>
                              <p:par>
                                <p:cTn id="14" presetID="10" presetClass="entr" presetSubtype="0" fill="hold"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10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30"/>
        <p:cNvGrpSpPr/>
        <p:nvPr/>
      </p:nvGrpSpPr>
      <p:grpSpPr>
        <a:xfrm>
          <a:off x="0" y="0"/>
          <a:ext cx="0" cy="0"/>
          <a:chOff x="0" y="0"/>
          <a:chExt cx="0" cy="0"/>
        </a:xfrm>
      </p:grpSpPr>
      <p:sp>
        <p:nvSpPr>
          <p:cNvPr id="131" name="Google Shape;131;p20"/>
          <p:cNvSpPr txBox="1"/>
          <p:nvPr/>
        </p:nvSpPr>
        <p:spPr>
          <a:xfrm>
            <a:off x="-56613" y="-115297"/>
            <a:ext cx="8997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u="sng"/>
              <a:t>Calculate the accuracy, precision, recall, and F1 score for the following binary confusion matrix.</a:t>
            </a:r>
            <a:endParaRPr sz="1000" b="1" u="sng"/>
          </a:p>
          <a:p>
            <a:pPr marL="0" lvl="0" indent="0" algn="l" rtl="0">
              <a:spcBef>
                <a:spcPts val="0"/>
              </a:spcBef>
              <a:spcAft>
                <a:spcPts val="0"/>
              </a:spcAft>
              <a:buNone/>
            </a:pPr>
            <a:r>
              <a:rPr lang="en" sz="1000" b="1" u="sng"/>
              <a:t>Complete the following P/R@K table assuming there are 10 true positives, and draw the PR curve.</a:t>
            </a:r>
            <a:endParaRPr sz="1000" b="1" u="sng"/>
          </a:p>
        </p:txBody>
      </p:sp>
      <p:sp>
        <p:nvSpPr>
          <p:cNvPr id="132" name="Google Shape;132;p20"/>
          <p:cNvSpPr txBox="1"/>
          <p:nvPr/>
        </p:nvSpPr>
        <p:spPr>
          <a:xfrm>
            <a:off x="107001" y="1872625"/>
            <a:ext cx="5088000" cy="17169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000"/>
              </a:spcBef>
              <a:spcAft>
                <a:spcPts val="0"/>
              </a:spcAft>
              <a:buSzPts val="1100"/>
              <a:buChar char="●"/>
            </a:pPr>
            <a:r>
              <a:rPr lang="en" sz="1100"/>
              <a:t>Accuracy</a:t>
            </a:r>
            <a:endParaRPr sz="1100"/>
          </a:p>
          <a:p>
            <a:pPr marL="914400" lvl="1" indent="-298450" algn="l" rtl="0">
              <a:lnSpc>
                <a:spcPct val="115000"/>
              </a:lnSpc>
              <a:spcBef>
                <a:spcPts val="0"/>
              </a:spcBef>
              <a:spcAft>
                <a:spcPts val="0"/>
              </a:spcAft>
              <a:buSzPts val="1100"/>
              <a:buChar char="○"/>
            </a:pPr>
            <a:r>
              <a:rPr lang="en" sz="1100"/>
              <a:t>62/82</a:t>
            </a:r>
            <a:endParaRPr sz="1100"/>
          </a:p>
          <a:p>
            <a:pPr marL="457200" lvl="0" indent="-298450" algn="l" rtl="0">
              <a:lnSpc>
                <a:spcPct val="115000"/>
              </a:lnSpc>
              <a:spcBef>
                <a:spcPts val="0"/>
              </a:spcBef>
              <a:spcAft>
                <a:spcPts val="0"/>
              </a:spcAft>
              <a:buSzPts val="1100"/>
              <a:buChar char="●"/>
            </a:pPr>
            <a:r>
              <a:rPr lang="en" sz="1100"/>
              <a:t>Precision</a:t>
            </a:r>
            <a:endParaRPr sz="1100"/>
          </a:p>
          <a:p>
            <a:pPr marL="914400" lvl="1" indent="-298450" algn="l" rtl="0">
              <a:lnSpc>
                <a:spcPct val="115000"/>
              </a:lnSpc>
              <a:spcBef>
                <a:spcPts val="0"/>
              </a:spcBef>
              <a:spcAft>
                <a:spcPts val="0"/>
              </a:spcAft>
              <a:buSzPts val="1100"/>
              <a:buChar char="○"/>
            </a:pPr>
            <a:r>
              <a:rPr lang="en" sz="1100"/>
              <a:t>10/21</a:t>
            </a:r>
            <a:endParaRPr sz="1100"/>
          </a:p>
          <a:p>
            <a:pPr marL="457200" lvl="0" indent="-298450" algn="l" rtl="0">
              <a:lnSpc>
                <a:spcPct val="115000"/>
              </a:lnSpc>
              <a:spcBef>
                <a:spcPts val="0"/>
              </a:spcBef>
              <a:spcAft>
                <a:spcPts val="0"/>
              </a:spcAft>
              <a:buSzPts val="1100"/>
              <a:buChar char="●"/>
            </a:pPr>
            <a:r>
              <a:rPr lang="en" sz="1100"/>
              <a:t>Recall</a:t>
            </a:r>
            <a:endParaRPr sz="1100"/>
          </a:p>
          <a:p>
            <a:pPr marL="914400" lvl="1" indent="-298450" algn="l" rtl="0">
              <a:lnSpc>
                <a:spcPct val="115000"/>
              </a:lnSpc>
              <a:spcBef>
                <a:spcPts val="0"/>
              </a:spcBef>
              <a:spcAft>
                <a:spcPts val="0"/>
              </a:spcAft>
              <a:buSzPts val="1100"/>
              <a:buChar char="○"/>
            </a:pPr>
            <a:r>
              <a:rPr lang="en" sz="1100"/>
              <a:t>10/19</a:t>
            </a:r>
            <a:endParaRPr sz="1100"/>
          </a:p>
          <a:p>
            <a:pPr marL="457200" lvl="0" indent="-298450" algn="l" rtl="0">
              <a:lnSpc>
                <a:spcPct val="115000"/>
              </a:lnSpc>
              <a:spcBef>
                <a:spcPts val="0"/>
              </a:spcBef>
              <a:spcAft>
                <a:spcPts val="0"/>
              </a:spcAft>
              <a:buSzPts val="1100"/>
              <a:buChar char="●"/>
            </a:pPr>
            <a:r>
              <a:rPr lang="en" sz="1100"/>
              <a:t>F1 Score</a:t>
            </a:r>
            <a:endParaRPr sz="1100"/>
          </a:p>
          <a:p>
            <a:pPr marL="914400" lvl="1" indent="-298450" algn="l" rtl="0">
              <a:lnSpc>
                <a:spcPct val="115000"/>
              </a:lnSpc>
              <a:spcBef>
                <a:spcPts val="0"/>
              </a:spcBef>
              <a:spcAft>
                <a:spcPts val="0"/>
              </a:spcAft>
              <a:buSzPts val="1100"/>
              <a:buChar char="○"/>
            </a:pPr>
            <a:r>
              <a:rPr lang="en" sz="1100"/>
              <a:t>(2*(</a:t>
            </a:r>
            <a:r>
              <a:rPr lang="en" sz="1100">
                <a:solidFill>
                  <a:schemeClr val="dk1"/>
                </a:solidFill>
              </a:rPr>
              <a:t>10/21</a:t>
            </a:r>
            <a:r>
              <a:rPr lang="en" sz="1100"/>
              <a:t>)*(</a:t>
            </a:r>
            <a:r>
              <a:rPr lang="en" sz="1100">
                <a:solidFill>
                  <a:schemeClr val="dk1"/>
                </a:solidFill>
              </a:rPr>
              <a:t>10/19</a:t>
            </a:r>
            <a:r>
              <a:rPr lang="en" sz="1100"/>
              <a:t>)) / ((</a:t>
            </a:r>
            <a:r>
              <a:rPr lang="en" sz="1100">
                <a:solidFill>
                  <a:schemeClr val="dk1"/>
                </a:solidFill>
              </a:rPr>
              <a:t>10/21</a:t>
            </a:r>
            <a:r>
              <a:rPr lang="en" sz="1100"/>
              <a:t>)+(</a:t>
            </a:r>
            <a:r>
              <a:rPr lang="en" sz="1100">
                <a:solidFill>
                  <a:schemeClr val="dk1"/>
                </a:solidFill>
              </a:rPr>
              <a:t>10/19</a:t>
            </a:r>
            <a:r>
              <a:rPr lang="en" sz="1100"/>
              <a:t>))</a:t>
            </a:r>
            <a:endParaRPr sz="1100"/>
          </a:p>
        </p:txBody>
      </p:sp>
      <p:sp>
        <p:nvSpPr>
          <p:cNvPr id="133" name="Google Shape;13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graphicFrame>
        <p:nvGraphicFramePr>
          <p:cNvPr id="134" name="Google Shape;134;p20"/>
          <p:cNvGraphicFramePr/>
          <p:nvPr/>
        </p:nvGraphicFramePr>
        <p:xfrm>
          <a:off x="1974900" y="722925"/>
          <a:ext cx="4716750" cy="888175"/>
        </p:xfrm>
        <a:graphic>
          <a:graphicData uri="http://schemas.openxmlformats.org/drawingml/2006/table">
            <a:tbl>
              <a:tblPr>
                <a:noFill/>
                <a:tableStyleId>{52B05F2C-68A4-4EFC-942E-349EB713C2DB}</a:tableStyleId>
              </a:tblPr>
              <a:tblGrid>
                <a:gridCol w="943350">
                  <a:extLst>
                    <a:ext uri="{9D8B030D-6E8A-4147-A177-3AD203B41FA5}">
                      <a16:colId xmlns:a16="http://schemas.microsoft.com/office/drawing/2014/main" val="20000"/>
                    </a:ext>
                  </a:extLst>
                </a:gridCol>
                <a:gridCol w="943350">
                  <a:extLst>
                    <a:ext uri="{9D8B030D-6E8A-4147-A177-3AD203B41FA5}">
                      <a16:colId xmlns:a16="http://schemas.microsoft.com/office/drawing/2014/main" val="20001"/>
                    </a:ext>
                  </a:extLst>
                </a:gridCol>
                <a:gridCol w="943350">
                  <a:extLst>
                    <a:ext uri="{9D8B030D-6E8A-4147-A177-3AD203B41FA5}">
                      <a16:colId xmlns:a16="http://schemas.microsoft.com/office/drawing/2014/main" val="20002"/>
                    </a:ext>
                  </a:extLst>
                </a:gridCol>
                <a:gridCol w="943350">
                  <a:extLst>
                    <a:ext uri="{9D8B030D-6E8A-4147-A177-3AD203B41FA5}">
                      <a16:colId xmlns:a16="http://schemas.microsoft.com/office/drawing/2014/main" val="20003"/>
                    </a:ext>
                  </a:extLst>
                </a:gridCol>
                <a:gridCol w="943350">
                  <a:extLst>
                    <a:ext uri="{9D8B030D-6E8A-4147-A177-3AD203B41FA5}">
                      <a16:colId xmlns:a16="http://schemas.microsoft.com/office/drawing/2014/main" val="20004"/>
                    </a:ext>
                  </a:extLst>
                </a:gridCol>
              </a:tblGrid>
              <a:tr h="170650">
                <a:tc>
                  <a:txBody>
                    <a:bodyPr/>
                    <a:lstStyle/>
                    <a:p>
                      <a:pPr marL="0" lvl="0" indent="0" algn="ctr" rtl="0">
                        <a:spcBef>
                          <a:spcPts val="0"/>
                        </a:spcBef>
                        <a:spcAft>
                          <a:spcPts val="0"/>
                        </a:spcAft>
                        <a:buNone/>
                      </a:pPr>
                      <a:endParaRPr sz="1000"/>
                    </a:p>
                  </a:txBody>
                  <a:tcPr marL="9125" marR="9125" marT="9125" marB="9125"/>
                </a:tc>
                <a:tc gridSpan="4">
                  <a:txBody>
                    <a:bodyPr/>
                    <a:lstStyle/>
                    <a:p>
                      <a:pPr marL="0" lvl="0" indent="0" algn="ctr" rtl="0">
                        <a:spcBef>
                          <a:spcPts val="0"/>
                        </a:spcBef>
                        <a:spcAft>
                          <a:spcPts val="0"/>
                        </a:spcAft>
                        <a:buNone/>
                      </a:pPr>
                      <a:r>
                        <a:rPr lang="en" sz="1000"/>
                        <a:t>Actual</a:t>
                      </a:r>
                      <a:endParaRPr sz="1000"/>
                    </a:p>
                  </a:txBody>
                  <a:tcPr marL="9125" marR="9125" marT="9125" marB="912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0650">
                <a:tc rowSpan="4">
                  <a:txBody>
                    <a:bodyPr/>
                    <a:lstStyle/>
                    <a:p>
                      <a:pPr marL="0" lvl="0" indent="0" algn="ctr" rtl="0">
                        <a:spcBef>
                          <a:spcPts val="0"/>
                        </a:spcBef>
                        <a:spcAft>
                          <a:spcPts val="0"/>
                        </a:spcAft>
                        <a:buNone/>
                      </a:pPr>
                      <a:endParaRPr sz="1000"/>
                    </a:p>
                    <a:p>
                      <a:pPr marL="0" lvl="0" indent="0" algn="ctr" rtl="0">
                        <a:spcBef>
                          <a:spcPts val="0"/>
                        </a:spcBef>
                        <a:spcAft>
                          <a:spcPts val="0"/>
                        </a:spcAft>
                        <a:buNone/>
                      </a:pPr>
                      <a:endParaRPr sz="1000"/>
                    </a:p>
                    <a:p>
                      <a:pPr marL="0" lvl="0" indent="0" algn="ctr" rtl="0">
                        <a:spcBef>
                          <a:spcPts val="0"/>
                        </a:spcBef>
                        <a:spcAft>
                          <a:spcPts val="0"/>
                        </a:spcAft>
                        <a:buNone/>
                      </a:pPr>
                      <a:r>
                        <a:rPr lang="en" sz="1000"/>
                        <a:t>Predicted</a:t>
                      </a:r>
                      <a:endParaRPr sz="1000"/>
                    </a:p>
                  </a:txBody>
                  <a:tcPr marL="9125" marR="9125" marT="9125" marB="9125"/>
                </a:tc>
                <a:tc>
                  <a:txBody>
                    <a:bodyPr/>
                    <a:lstStyle/>
                    <a:p>
                      <a:pPr marL="0" lvl="0" indent="0" algn="ctr" rtl="0">
                        <a:spcBef>
                          <a:spcPts val="0"/>
                        </a:spcBef>
                        <a:spcAft>
                          <a:spcPts val="0"/>
                        </a:spcAft>
                        <a:buNone/>
                      </a:pPr>
                      <a:endParaRPr sz="1000"/>
                    </a:p>
                  </a:txBody>
                  <a:tcPr marL="9125" marR="9125" marT="9125" marB="9125"/>
                </a:tc>
                <a:tc>
                  <a:txBody>
                    <a:bodyPr/>
                    <a:lstStyle/>
                    <a:p>
                      <a:pPr marL="0" lvl="0" indent="0" algn="ctr" rtl="0">
                        <a:spcBef>
                          <a:spcPts val="0"/>
                        </a:spcBef>
                        <a:spcAft>
                          <a:spcPts val="0"/>
                        </a:spcAft>
                        <a:buNone/>
                      </a:pPr>
                      <a:r>
                        <a:rPr lang="en" sz="1000" b="1"/>
                        <a:t>Bipolar</a:t>
                      </a:r>
                      <a:endParaRPr sz="1000" b="1"/>
                    </a:p>
                  </a:txBody>
                  <a:tcPr marL="9125" marR="9125" marT="9125" marB="9125"/>
                </a:tc>
                <a:tc>
                  <a:txBody>
                    <a:bodyPr/>
                    <a:lstStyle/>
                    <a:p>
                      <a:pPr marL="0" lvl="0" indent="0" algn="ctr" rtl="0">
                        <a:spcBef>
                          <a:spcPts val="0"/>
                        </a:spcBef>
                        <a:spcAft>
                          <a:spcPts val="0"/>
                        </a:spcAft>
                        <a:buNone/>
                      </a:pPr>
                      <a:r>
                        <a:rPr lang="en" sz="1000" b="1"/>
                        <a:t>Not Bipolar</a:t>
                      </a:r>
                      <a:endParaRPr sz="1000" b="1"/>
                    </a:p>
                  </a:txBody>
                  <a:tcPr marL="9125" marR="9125" marT="9125" marB="9125"/>
                </a:tc>
                <a:tc>
                  <a:txBody>
                    <a:bodyPr/>
                    <a:lstStyle/>
                    <a:p>
                      <a:pPr marL="0" lvl="0" indent="0" algn="ctr" rtl="0">
                        <a:spcBef>
                          <a:spcPts val="0"/>
                        </a:spcBef>
                        <a:spcAft>
                          <a:spcPts val="0"/>
                        </a:spcAft>
                        <a:buNone/>
                      </a:pPr>
                      <a:r>
                        <a:rPr lang="en" sz="1000"/>
                        <a:t>Total</a:t>
                      </a:r>
                      <a:endParaRPr sz="1000"/>
                    </a:p>
                  </a:txBody>
                  <a:tcPr marL="9125" marR="9125" marT="9125" marB="9125"/>
                </a:tc>
                <a:extLst>
                  <a:ext uri="{0D108BD9-81ED-4DB2-BD59-A6C34878D82A}">
                    <a16:rowId xmlns:a16="http://schemas.microsoft.com/office/drawing/2014/main" val="10001"/>
                  </a:ext>
                </a:extLst>
              </a:tr>
              <a:tr h="170650">
                <a:tc vMerge="1">
                  <a:txBody>
                    <a:bodyPr/>
                    <a:lstStyle/>
                    <a:p>
                      <a:endParaRPr lang="en-US"/>
                    </a:p>
                  </a:txBody>
                  <a:tcPr/>
                </a:tc>
                <a:tc>
                  <a:txBody>
                    <a:bodyPr/>
                    <a:lstStyle/>
                    <a:p>
                      <a:pPr marL="0" lvl="0" indent="0" algn="ctr" rtl="0">
                        <a:spcBef>
                          <a:spcPts val="0"/>
                        </a:spcBef>
                        <a:spcAft>
                          <a:spcPts val="0"/>
                        </a:spcAft>
                        <a:buNone/>
                      </a:pPr>
                      <a:r>
                        <a:rPr lang="en" sz="1000" b="1"/>
                        <a:t>Bipolar</a:t>
                      </a:r>
                      <a:endParaRPr sz="1000" b="1"/>
                    </a:p>
                  </a:txBody>
                  <a:tcPr marL="9125" marR="9125" marT="9125" marB="9125"/>
                </a:tc>
                <a:tc>
                  <a:txBody>
                    <a:bodyPr/>
                    <a:lstStyle/>
                    <a:p>
                      <a:pPr marL="0" lvl="0" indent="0" algn="ctr" rtl="0">
                        <a:spcBef>
                          <a:spcPts val="0"/>
                        </a:spcBef>
                        <a:spcAft>
                          <a:spcPts val="0"/>
                        </a:spcAft>
                        <a:buNone/>
                      </a:pPr>
                      <a:r>
                        <a:rPr lang="en" sz="1000"/>
                        <a:t>10</a:t>
                      </a:r>
                      <a:endParaRPr sz="1000"/>
                    </a:p>
                  </a:txBody>
                  <a:tcPr marL="9125" marR="9125" marT="9125" marB="9125"/>
                </a:tc>
                <a:tc>
                  <a:txBody>
                    <a:bodyPr/>
                    <a:lstStyle/>
                    <a:p>
                      <a:pPr marL="0" lvl="0" indent="0" algn="ctr" rtl="0">
                        <a:spcBef>
                          <a:spcPts val="0"/>
                        </a:spcBef>
                        <a:spcAft>
                          <a:spcPts val="0"/>
                        </a:spcAft>
                        <a:buNone/>
                      </a:pPr>
                      <a:r>
                        <a:rPr lang="en" sz="1000"/>
                        <a:t>11</a:t>
                      </a:r>
                      <a:endParaRPr sz="1000"/>
                    </a:p>
                  </a:txBody>
                  <a:tcPr marL="9125" marR="9125" marT="9125" marB="9125"/>
                </a:tc>
                <a:tc>
                  <a:txBody>
                    <a:bodyPr/>
                    <a:lstStyle/>
                    <a:p>
                      <a:pPr marL="0" lvl="0" indent="0" algn="ctr" rtl="0">
                        <a:spcBef>
                          <a:spcPts val="0"/>
                        </a:spcBef>
                        <a:spcAft>
                          <a:spcPts val="0"/>
                        </a:spcAft>
                        <a:buNone/>
                      </a:pPr>
                      <a:r>
                        <a:rPr lang="en" sz="1000"/>
                        <a:t>21</a:t>
                      </a:r>
                      <a:endParaRPr sz="1000"/>
                    </a:p>
                  </a:txBody>
                  <a:tcPr marL="9125" marR="9125" marT="9125" marB="9125"/>
                </a:tc>
                <a:extLst>
                  <a:ext uri="{0D108BD9-81ED-4DB2-BD59-A6C34878D82A}">
                    <a16:rowId xmlns:a16="http://schemas.microsoft.com/office/drawing/2014/main" val="10002"/>
                  </a:ext>
                </a:extLst>
              </a:tr>
              <a:tr h="170650">
                <a:tc vMerge="1">
                  <a:txBody>
                    <a:bodyPr/>
                    <a:lstStyle/>
                    <a:p>
                      <a:endParaRPr lang="en-US"/>
                    </a:p>
                  </a:txBody>
                  <a:tcPr/>
                </a:tc>
                <a:tc>
                  <a:txBody>
                    <a:bodyPr/>
                    <a:lstStyle/>
                    <a:p>
                      <a:pPr marL="0" lvl="0" indent="0" algn="ctr" rtl="0">
                        <a:spcBef>
                          <a:spcPts val="0"/>
                        </a:spcBef>
                        <a:spcAft>
                          <a:spcPts val="0"/>
                        </a:spcAft>
                        <a:buNone/>
                      </a:pPr>
                      <a:r>
                        <a:rPr lang="en" sz="1000" b="1"/>
                        <a:t>Not Bipolar</a:t>
                      </a:r>
                      <a:endParaRPr sz="1000" b="1"/>
                    </a:p>
                  </a:txBody>
                  <a:tcPr marL="9125" marR="9125" marT="9125" marB="9125"/>
                </a:tc>
                <a:tc>
                  <a:txBody>
                    <a:bodyPr/>
                    <a:lstStyle/>
                    <a:p>
                      <a:pPr marL="0" lvl="0" indent="0" algn="ctr" rtl="0">
                        <a:spcBef>
                          <a:spcPts val="0"/>
                        </a:spcBef>
                        <a:spcAft>
                          <a:spcPts val="0"/>
                        </a:spcAft>
                        <a:buNone/>
                      </a:pPr>
                      <a:r>
                        <a:rPr lang="en" sz="1000"/>
                        <a:t>9</a:t>
                      </a:r>
                      <a:endParaRPr sz="1000"/>
                    </a:p>
                  </a:txBody>
                  <a:tcPr marL="9125" marR="9125" marT="9125" marB="9125"/>
                </a:tc>
                <a:tc>
                  <a:txBody>
                    <a:bodyPr/>
                    <a:lstStyle/>
                    <a:p>
                      <a:pPr marL="0" lvl="0" indent="0" algn="ctr" rtl="0">
                        <a:spcBef>
                          <a:spcPts val="0"/>
                        </a:spcBef>
                        <a:spcAft>
                          <a:spcPts val="0"/>
                        </a:spcAft>
                        <a:buNone/>
                      </a:pPr>
                      <a:r>
                        <a:rPr lang="en" sz="1000"/>
                        <a:t>52</a:t>
                      </a:r>
                      <a:endParaRPr sz="1000"/>
                    </a:p>
                  </a:txBody>
                  <a:tcPr marL="9125" marR="9125" marT="9125" marB="9125"/>
                </a:tc>
                <a:tc>
                  <a:txBody>
                    <a:bodyPr/>
                    <a:lstStyle/>
                    <a:p>
                      <a:pPr marL="0" lvl="0" indent="0" algn="ctr" rtl="0">
                        <a:spcBef>
                          <a:spcPts val="0"/>
                        </a:spcBef>
                        <a:spcAft>
                          <a:spcPts val="0"/>
                        </a:spcAft>
                        <a:buNone/>
                      </a:pPr>
                      <a:r>
                        <a:rPr lang="en" sz="1000"/>
                        <a:t>61</a:t>
                      </a:r>
                      <a:endParaRPr sz="1000"/>
                    </a:p>
                  </a:txBody>
                  <a:tcPr marL="9125" marR="9125" marT="9125" marB="9125"/>
                </a:tc>
                <a:extLst>
                  <a:ext uri="{0D108BD9-81ED-4DB2-BD59-A6C34878D82A}">
                    <a16:rowId xmlns:a16="http://schemas.microsoft.com/office/drawing/2014/main" val="10003"/>
                  </a:ext>
                </a:extLst>
              </a:tr>
              <a:tr h="205575">
                <a:tc vMerge="1">
                  <a:txBody>
                    <a:bodyPr/>
                    <a:lstStyle/>
                    <a:p>
                      <a:endParaRPr lang="en-US"/>
                    </a:p>
                  </a:txBody>
                  <a:tcPr/>
                </a:tc>
                <a:tc>
                  <a:txBody>
                    <a:bodyPr/>
                    <a:lstStyle/>
                    <a:p>
                      <a:pPr marL="0" lvl="0" indent="0" algn="ctr" rtl="0">
                        <a:spcBef>
                          <a:spcPts val="0"/>
                        </a:spcBef>
                        <a:spcAft>
                          <a:spcPts val="0"/>
                        </a:spcAft>
                        <a:buNone/>
                      </a:pPr>
                      <a:r>
                        <a:rPr lang="en" sz="1000"/>
                        <a:t>Total</a:t>
                      </a:r>
                      <a:endParaRPr sz="1000"/>
                    </a:p>
                  </a:txBody>
                  <a:tcPr marL="9125" marR="9125" marT="9125" marB="9125"/>
                </a:tc>
                <a:tc>
                  <a:txBody>
                    <a:bodyPr/>
                    <a:lstStyle/>
                    <a:p>
                      <a:pPr marL="0" lvl="0" indent="0" algn="ctr" rtl="0">
                        <a:spcBef>
                          <a:spcPts val="0"/>
                        </a:spcBef>
                        <a:spcAft>
                          <a:spcPts val="0"/>
                        </a:spcAft>
                        <a:buNone/>
                      </a:pPr>
                      <a:r>
                        <a:rPr lang="en" sz="1000"/>
                        <a:t>19</a:t>
                      </a:r>
                      <a:endParaRPr sz="1000"/>
                    </a:p>
                  </a:txBody>
                  <a:tcPr marL="9125" marR="9125" marT="9125" marB="9125"/>
                </a:tc>
                <a:tc>
                  <a:txBody>
                    <a:bodyPr/>
                    <a:lstStyle/>
                    <a:p>
                      <a:pPr marL="0" lvl="0" indent="0" algn="ctr" rtl="0">
                        <a:spcBef>
                          <a:spcPts val="0"/>
                        </a:spcBef>
                        <a:spcAft>
                          <a:spcPts val="0"/>
                        </a:spcAft>
                        <a:buNone/>
                      </a:pPr>
                      <a:r>
                        <a:rPr lang="en" sz="1000"/>
                        <a:t>63</a:t>
                      </a:r>
                      <a:endParaRPr sz="1000"/>
                    </a:p>
                  </a:txBody>
                  <a:tcPr marL="9125" marR="9125" marT="9125" marB="9125"/>
                </a:tc>
                <a:tc>
                  <a:txBody>
                    <a:bodyPr/>
                    <a:lstStyle/>
                    <a:p>
                      <a:pPr marL="0" lvl="0" indent="0" algn="ctr" rtl="0">
                        <a:spcBef>
                          <a:spcPts val="0"/>
                        </a:spcBef>
                        <a:spcAft>
                          <a:spcPts val="0"/>
                        </a:spcAft>
                        <a:buNone/>
                      </a:pPr>
                      <a:r>
                        <a:rPr lang="en" sz="1000"/>
                        <a:t>82</a:t>
                      </a:r>
                      <a:endParaRPr sz="1000"/>
                    </a:p>
                  </a:txBody>
                  <a:tcPr marL="9125" marR="9125" marT="9125" marB="9125"/>
                </a:tc>
                <a:extLst>
                  <a:ext uri="{0D108BD9-81ED-4DB2-BD59-A6C34878D82A}">
                    <a16:rowId xmlns:a16="http://schemas.microsoft.com/office/drawing/2014/main" val="10004"/>
                  </a:ext>
                </a:extLst>
              </a:tr>
            </a:tbl>
          </a:graphicData>
        </a:graphic>
      </p:graphicFrame>
      <p:pic>
        <p:nvPicPr>
          <p:cNvPr id="135" name="Google Shape;135;p20"/>
          <p:cNvPicPr preferRelativeResize="0"/>
          <p:nvPr/>
        </p:nvPicPr>
        <p:blipFill>
          <a:blip r:embed="rId3">
            <a:alphaModFix/>
          </a:blip>
          <a:stretch>
            <a:fillRect/>
          </a:stretch>
        </p:blipFill>
        <p:spPr>
          <a:xfrm>
            <a:off x="5277450" y="3194200"/>
            <a:ext cx="2943275" cy="1767200"/>
          </a:xfrm>
          <a:prstGeom prst="rect">
            <a:avLst/>
          </a:prstGeom>
          <a:noFill/>
          <a:ln>
            <a:noFill/>
          </a:ln>
        </p:spPr>
      </p:pic>
      <p:pic>
        <p:nvPicPr>
          <p:cNvPr id="136" name="Google Shape;136;p20"/>
          <p:cNvPicPr preferRelativeResize="0"/>
          <p:nvPr/>
        </p:nvPicPr>
        <p:blipFill>
          <a:blip r:embed="rId4">
            <a:alphaModFix/>
          </a:blip>
          <a:stretch>
            <a:fillRect/>
          </a:stretch>
        </p:blipFill>
        <p:spPr>
          <a:xfrm>
            <a:off x="7089475" y="722925"/>
            <a:ext cx="1810550" cy="2371954"/>
          </a:xfrm>
          <a:prstGeom prst="rect">
            <a:avLst/>
          </a:prstGeom>
          <a:noFill/>
          <a:ln>
            <a:noFill/>
          </a:ln>
        </p:spPr>
      </p:pic>
      <p:sp>
        <p:nvSpPr>
          <p:cNvPr id="137" name="Google Shape;137;p20"/>
          <p:cNvSpPr/>
          <p:nvPr/>
        </p:nvSpPr>
        <p:spPr>
          <a:xfrm>
            <a:off x="7875025" y="831967"/>
            <a:ext cx="1066200" cy="2309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95F3044-8CD2-F010-54F1-AB4786090BF0}"/>
              </a:ext>
            </a:extLst>
          </p:cNvPr>
          <p:cNvSpPr txBox="1"/>
          <p:nvPr/>
        </p:nvSpPr>
        <p:spPr>
          <a:xfrm>
            <a:off x="7900564" y="4960415"/>
            <a:ext cx="1335622" cy="215444"/>
          </a:xfrm>
          <a:prstGeom prst="rect">
            <a:avLst/>
          </a:prstGeom>
          <a:noFill/>
        </p:spPr>
        <p:txBody>
          <a:bodyPr wrap="none" rtlCol="0">
            <a:spAutoFit/>
          </a:bodyPr>
          <a:lstStyle/>
          <a:p>
            <a:r>
              <a:rPr lang="en-US" sz="800" i="1" dirty="0"/>
              <a:t>Loss Functions &amp; Metrics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1000"/>
                                        <p:tgtEl>
                                          <p:spTgt spid="132"/>
                                        </p:tgtEl>
                                      </p:cBhvr>
                                    </p:animEffect>
                                  </p:childTnLst>
                                </p:cTn>
                              </p:par>
                              <p:par>
                                <p:cTn id="8" presetID="10" presetClass="entr" presetSubtype="0" fill="hold" nodeType="withEffect">
                                  <p:stCondLst>
                                    <p:cond delay="0"/>
                                  </p:stCondLst>
                                  <p:childTnLst>
                                    <p:set>
                                      <p:cBhvr>
                                        <p:cTn id="9" dur="1" fill="hold">
                                          <p:stCondLst>
                                            <p:cond delay="0"/>
                                          </p:stCondLst>
                                        </p:cTn>
                                        <p:tgtEl>
                                          <p:spTgt spid="135"/>
                                        </p:tgtEl>
                                        <p:attrNameLst>
                                          <p:attrName>style.visibility</p:attrName>
                                        </p:attrNameLst>
                                      </p:cBhvr>
                                      <p:to>
                                        <p:strVal val="visible"/>
                                      </p:to>
                                    </p:set>
                                    <p:animEffect transition="in" filter="fade">
                                      <p:cBhvr>
                                        <p:cTn id="10" dur="1000"/>
                                        <p:tgtEl>
                                          <p:spTgt spid="135"/>
                                        </p:tgtEl>
                                      </p:cBhvr>
                                    </p:animEffect>
                                  </p:childTnLst>
                                </p:cTn>
                              </p:par>
                              <p:par>
                                <p:cTn id="11" presetID="10" presetClass="exit" presetSubtype="0" fill="hold" nodeType="withEffect">
                                  <p:stCondLst>
                                    <p:cond delay="0"/>
                                  </p:stCondLst>
                                  <p:childTnLst>
                                    <p:animEffect transition="out" filter="fade">
                                      <p:cBhvr>
                                        <p:cTn id="12" dur="1000"/>
                                        <p:tgtEl>
                                          <p:spTgt spid="137"/>
                                        </p:tgtEl>
                                      </p:cBhvr>
                                    </p:animEffect>
                                    <p:set>
                                      <p:cBhvr>
                                        <p:cTn id="13" dur="1" fill="hold">
                                          <p:stCondLst>
                                            <p:cond delay="1000"/>
                                          </p:stCondLst>
                                        </p:cTn>
                                        <p:tgtEl>
                                          <p:spTgt spid="1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41"/>
        <p:cNvGrpSpPr/>
        <p:nvPr/>
      </p:nvGrpSpPr>
      <p:grpSpPr>
        <a:xfrm>
          <a:off x="0" y="0"/>
          <a:ext cx="0" cy="0"/>
          <a:chOff x="0" y="0"/>
          <a:chExt cx="0" cy="0"/>
        </a:xfrm>
      </p:grpSpPr>
      <p:pic>
        <p:nvPicPr>
          <p:cNvPr id="142" name="Google Shape;142;p21"/>
          <p:cNvPicPr preferRelativeResize="0"/>
          <p:nvPr/>
        </p:nvPicPr>
        <p:blipFill>
          <a:blip r:embed="rId3">
            <a:alphaModFix/>
          </a:blip>
          <a:stretch>
            <a:fillRect/>
          </a:stretch>
        </p:blipFill>
        <p:spPr>
          <a:xfrm>
            <a:off x="5436075" y="1806351"/>
            <a:ext cx="3331407" cy="3125350"/>
          </a:xfrm>
          <a:prstGeom prst="rect">
            <a:avLst/>
          </a:prstGeom>
          <a:noFill/>
          <a:ln>
            <a:noFill/>
          </a:ln>
        </p:spPr>
      </p:pic>
      <p:sp>
        <p:nvSpPr>
          <p:cNvPr id="143" name="Google Shape;143;p21"/>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How is mAP calculated in the context of retrieval vs object detection?</a:t>
            </a:r>
            <a:endParaRPr b="1" u="sng"/>
          </a:p>
        </p:txBody>
      </p:sp>
      <p:sp>
        <p:nvSpPr>
          <p:cNvPr id="144" name="Google Shape;144;p21"/>
          <p:cNvSpPr txBox="1"/>
          <p:nvPr/>
        </p:nvSpPr>
        <p:spPr>
          <a:xfrm>
            <a:off x="-185525" y="132775"/>
            <a:ext cx="9144000" cy="1597800"/>
          </a:xfrm>
          <a:prstGeom prst="rect">
            <a:avLst/>
          </a:prstGeom>
          <a:noFill/>
          <a:ln>
            <a:noFill/>
          </a:ln>
        </p:spPr>
        <p:txBody>
          <a:bodyPr spcFirstLastPara="1" wrap="square" lIns="91425" tIns="91425" rIns="91425" bIns="91425" anchor="t" anchorCtr="0">
            <a:spAutoFit/>
          </a:bodyPr>
          <a:lstStyle/>
          <a:p>
            <a:pPr marL="457200" lvl="0" indent="-285750" algn="l" rtl="0">
              <a:lnSpc>
                <a:spcPct val="115000"/>
              </a:lnSpc>
              <a:spcBef>
                <a:spcPts val="1000"/>
              </a:spcBef>
              <a:spcAft>
                <a:spcPts val="0"/>
              </a:spcAft>
              <a:buSzPts val="900"/>
              <a:buChar char="●"/>
            </a:pPr>
            <a:r>
              <a:rPr lang="en" sz="900" b="1"/>
              <a:t>Retrieval</a:t>
            </a:r>
            <a:endParaRPr sz="900"/>
          </a:p>
          <a:p>
            <a:pPr marL="914400" lvl="1" indent="-285750" algn="l" rtl="0">
              <a:lnSpc>
                <a:spcPct val="115000"/>
              </a:lnSpc>
              <a:spcBef>
                <a:spcPts val="0"/>
              </a:spcBef>
              <a:spcAft>
                <a:spcPts val="0"/>
              </a:spcAft>
              <a:buSzPts val="900"/>
              <a:buChar char="○"/>
            </a:pPr>
            <a:r>
              <a:rPr lang="en" sz="900"/>
              <a:t>The “standard” case; check the top K retrieved images in the test set for a retrieval query (eg, an object class) and compute the precision/recall for each K by considering if they are relevant to your class. Thus, you get the PR curve, and calculate the AP.</a:t>
            </a:r>
            <a:endParaRPr sz="900"/>
          </a:p>
          <a:p>
            <a:pPr marL="457200" lvl="0" indent="-285750" algn="l" rtl="0">
              <a:lnSpc>
                <a:spcPct val="115000"/>
              </a:lnSpc>
              <a:spcBef>
                <a:spcPts val="0"/>
              </a:spcBef>
              <a:spcAft>
                <a:spcPts val="0"/>
              </a:spcAft>
              <a:buSzPts val="900"/>
              <a:buChar char="●"/>
            </a:pPr>
            <a:r>
              <a:rPr lang="en" sz="900" b="1"/>
              <a:t>Object detection</a:t>
            </a:r>
            <a:endParaRPr sz="900"/>
          </a:p>
          <a:p>
            <a:pPr marL="914400" lvl="1" indent="-285750" algn="l" rtl="0">
              <a:lnSpc>
                <a:spcPct val="115000"/>
              </a:lnSpc>
              <a:spcBef>
                <a:spcPts val="0"/>
              </a:spcBef>
              <a:spcAft>
                <a:spcPts val="0"/>
              </a:spcAft>
              <a:buSzPts val="900"/>
              <a:buChar char="○"/>
            </a:pPr>
            <a:r>
              <a:rPr lang="en" sz="900"/>
              <a:t>For a given object class, precision/recall value calculated for each detection (after sorting by descending confidence) over every image the test dataset</a:t>
            </a:r>
            <a:endParaRPr sz="900"/>
          </a:p>
          <a:p>
            <a:pPr marL="1371600" lvl="2" indent="-285750" algn="l" rtl="0">
              <a:lnSpc>
                <a:spcPct val="115000"/>
              </a:lnSpc>
              <a:spcBef>
                <a:spcPts val="0"/>
              </a:spcBef>
              <a:spcAft>
                <a:spcPts val="0"/>
              </a:spcAft>
              <a:buSzPts val="900"/>
              <a:buChar char="■"/>
            </a:pPr>
            <a:r>
              <a:rPr lang="en" sz="900">
                <a:solidFill>
                  <a:schemeClr val="dk1"/>
                </a:solidFill>
              </a:rPr>
              <a:t>True/false positive detections are based on a chosen IoU threshold</a:t>
            </a:r>
            <a:endParaRPr sz="900"/>
          </a:p>
          <a:p>
            <a:pPr marL="914400" lvl="1" indent="-285750" algn="l" rtl="0">
              <a:lnSpc>
                <a:spcPct val="115000"/>
              </a:lnSpc>
              <a:spcBef>
                <a:spcPts val="0"/>
              </a:spcBef>
              <a:spcAft>
                <a:spcPts val="0"/>
              </a:spcAft>
              <a:buSzPts val="900"/>
              <a:buChar char="○"/>
            </a:pPr>
            <a:r>
              <a:rPr lang="en" sz="900"/>
              <a:t>Plotting gives a class PR curve from which you can calculate the AP (by taking the AUC)</a:t>
            </a:r>
            <a:endParaRPr sz="900"/>
          </a:p>
          <a:p>
            <a:pPr marL="914400" lvl="1" indent="-285750" algn="l" rtl="0">
              <a:lnSpc>
                <a:spcPct val="115000"/>
              </a:lnSpc>
              <a:spcBef>
                <a:spcPts val="0"/>
              </a:spcBef>
              <a:spcAft>
                <a:spcPts val="0"/>
              </a:spcAft>
              <a:buSzPts val="900"/>
              <a:buChar char="○"/>
            </a:pPr>
            <a:r>
              <a:rPr lang="en" sz="900"/>
              <a:t>This is repeated for every class</a:t>
            </a:r>
            <a:endParaRPr sz="900"/>
          </a:p>
          <a:p>
            <a:pPr marL="457200" lvl="0" indent="-285750" algn="l" rtl="0">
              <a:lnSpc>
                <a:spcPct val="115000"/>
              </a:lnSpc>
              <a:spcBef>
                <a:spcPts val="0"/>
              </a:spcBef>
              <a:spcAft>
                <a:spcPts val="0"/>
              </a:spcAft>
              <a:buSzPts val="900"/>
              <a:buChar char="●"/>
            </a:pPr>
            <a:r>
              <a:rPr lang="en" sz="900"/>
              <a:t>In both cases, mAP can be computed by averaging the APs for each class. For object detection, this might also be averaged over different IoU thresholds.</a:t>
            </a:r>
            <a:endParaRPr sz="900"/>
          </a:p>
        </p:txBody>
      </p:sp>
      <p:sp>
        <p:nvSpPr>
          <p:cNvPr id="145" name="Google Shape;14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pic>
        <p:nvPicPr>
          <p:cNvPr id="146" name="Google Shape;146;p21"/>
          <p:cNvPicPr preferRelativeResize="0"/>
          <p:nvPr/>
        </p:nvPicPr>
        <p:blipFill>
          <a:blip r:embed="rId4">
            <a:alphaModFix/>
          </a:blip>
          <a:stretch>
            <a:fillRect/>
          </a:stretch>
        </p:blipFill>
        <p:spPr>
          <a:xfrm>
            <a:off x="152900" y="1902148"/>
            <a:ext cx="3419725" cy="1197475"/>
          </a:xfrm>
          <a:prstGeom prst="rect">
            <a:avLst/>
          </a:prstGeom>
          <a:noFill/>
          <a:ln>
            <a:noFill/>
          </a:ln>
        </p:spPr>
      </p:pic>
      <p:pic>
        <p:nvPicPr>
          <p:cNvPr id="147" name="Google Shape;147;p21"/>
          <p:cNvPicPr preferRelativeResize="0"/>
          <p:nvPr/>
        </p:nvPicPr>
        <p:blipFill>
          <a:blip r:embed="rId5">
            <a:alphaModFix/>
          </a:blip>
          <a:stretch>
            <a:fillRect/>
          </a:stretch>
        </p:blipFill>
        <p:spPr>
          <a:xfrm>
            <a:off x="152400" y="3252023"/>
            <a:ext cx="4444005" cy="1739076"/>
          </a:xfrm>
          <a:prstGeom prst="rect">
            <a:avLst/>
          </a:prstGeom>
          <a:noFill/>
          <a:ln>
            <a:noFill/>
          </a:ln>
        </p:spPr>
      </p:pic>
      <p:pic>
        <p:nvPicPr>
          <p:cNvPr id="148" name="Google Shape;148;p21"/>
          <p:cNvPicPr preferRelativeResize="0"/>
          <p:nvPr/>
        </p:nvPicPr>
        <p:blipFill>
          <a:blip r:embed="rId6">
            <a:alphaModFix/>
          </a:blip>
          <a:stretch>
            <a:fillRect/>
          </a:stretch>
        </p:blipFill>
        <p:spPr>
          <a:xfrm>
            <a:off x="3623091" y="1806351"/>
            <a:ext cx="1325427" cy="1324548"/>
          </a:xfrm>
          <a:prstGeom prst="rect">
            <a:avLst/>
          </a:prstGeom>
          <a:noFill/>
          <a:ln>
            <a:noFill/>
          </a:ln>
        </p:spPr>
      </p:pic>
      <p:pic>
        <p:nvPicPr>
          <p:cNvPr id="149" name="Google Shape;149;p21"/>
          <p:cNvPicPr preferRelativeResize="0"/>
          <p:nvPr/>
        </p:nvPicPr>
        <p:blipFill>
          <a:blip r:embed="rId7">
            <a:alphaModFix/>
          </a:blip>
          <a:stretch>
            <a:fillRect/>
          </a:stretch>
        </p:blipFill>
        <p:spPr>
          <a:xfrm>
            <a:off x="-11" y="4893148"/>
            <a:ext cx="265651" cy="250350"/>
          </a:xfrm>
          <a:prstGeom prst="rect">
            <a:avLst/>
          </a:prstGeom>
          <a:noFill/>
          <a:ln>
            <a:noFill/>
          </a:ln>
        </p:spPr>
      </p:pic>
      <p:sp>
        <p:nvSpPr>
          <p:cNvPr id="2" name="TextBox 1">
            <a:extLst>
              <a:ext uri="{FF2B5EF4-FFF2-40B4-BE49-F238E27FC236}">
                <a16:creationId xmlns:a16="http://schemas.microsoft.com/office/drawing/2014/main" id="{AD7C3484-4F58-1DBD-CE9B-471FD6633EC5}"/>
              </a:ext>
            </a:extLst>
          </p:cNvPr>
          <p:cNvSpPr txBox="1"/>
          <p:nvPr/>
        </p:nvSpPr>
        <p:spPr>
          <a:xfrm>
            <a:off x="7900564" y="4960415"/>
            <a:ext cx="1335622" cy="215444"/>
          </a:xfrm>
          <a:prstGeom prst="rect">
            <a:avLst/>
          </a:prstGeom>
          <a:noFill/>
        </p:spPr>
        <p:txBody>
          <a:bodyPr wrap="none" rtlCol="0">
            <a:spAutoFit/>
          </a:bodyPr>
          <a:lstStyle/>
          <a:p>
            <a:r>
              <a:rPr lang="en-US" sz="800" i="1" dirty="0"/>
              <a:t>Loss Functions &amp; Metrics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1000"/>
                                        <p:tgtEl>
                                          <p:spTgt spid="144"/>
                                        </p:tgtEl>
                                      </p:cBhvr>
                                    </p:animEffect>
                                  </p:childTnLst>
                                </p:cTn>
                              </p:par>
                              <p:par>
                                <p:cTn id="8" presetID="10" presetClass="entr" presetSubtype="0" fill="hold" nodeType="withEffect">
                                  <p:stCondLst>
                                    <p:cond delay="0"/>
                                  </p:stCondLst>
                                  <p:childTnLst>
                                    <p:set>
                                      <p:cBhvr>
                                        <p:cTn id="9" dur="1" fill="hold">
                                          <p:stCondLst>
                                            <p:cond delay="0"/>
                                          </p:stCondLst>
                                        </p:cTn>
                                        <p:tgtEl>
                                          <p:spTgt spid="146"/>
                                        </p:tgtEl>
                                        <p:attrNameLst>
                                          <p:attrName>style.visibility</p:attrName>
                                        </p:attrNameLst>
                                      </p:cBhvr>
                                      <p:to>
                                        <p:strVal val="visible"/>
                                      </p:to>
                                    </p:set>
                                    <p:animEffect transition="in" filter="fade">
                                      <p:cBhvr>
                                        <p:cTn id="10" dur="1000"/>
                                        <p:tgtEl>
                                          <p:spTgt spid="146"/>
                                        </p:tgtEl>
                                      </p:cBhvr>
                                    </p:animEffect>
                                  </p:childTnLst>
                                </p:cTn>
                              </p:par>
                              <p:par>
                                <p:cTn id="11" presetID="10" presetClass="entr" presetSubtype="0" fill="hold" nodeType="with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fade">
                                      <p:cBhvr>
                                        <p:cTn id="13" dur="1000"/>
                                        <p:tgtEl>
                                          <p:spTgt spid="147"/>
                                        </p:tgtEl>
                                      </p:cBhvr>
                                    </p:animEffect>
                                  </p:childTnLst>
                                </p:cTn>
                              </p:par>
                              <p:par>
                                <p:cTn id="14" presetID="10" presetClass="entr" presetSubtype="0" fill="hold" nodeType="with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1000"/>
                                        <p:tgtEl>
                                          <p:spTgt spid="148"/>
                                        </p:tgtEl>
                                      </p:cBhvr>
                                    </p:animEffect>
                                  </p:childTnLst>
                                </p:cTn>
                              </p:par>
                              <p:par>
                                <p:cTn id="17" presetID="10" presetClass="entr" presetSubtype="0" fill="hold" nodeType="withEffect">
                                  <p:stCondLst>
                                    <p:cond delay="0"/>
                                  </p:stCondLst>
                                  <p:childTnLst>
                                    <p:set>
                                      <p:cBhvr>
                                        <p:cTn id="18" dur="1" fill="hold">
                                          <p:stCondLst>
                                            <p:cond delay="0"/>
                                          </p:stCondLst>
                                        </p:cTn>
                                        <p:tgtEl>
                                          <p:spTgt spid="142"/>
                                        </p:tgtEl>
                                        <p:attrNameLst>
                                          <p:attrName>style.visibility</p:attrName>
                                        </p:attrNameLst>
                                      </p:cBhvr>
                                      <p:to>
                                        <p:strVal val="visible"/>
                                      </p:to>
                                    </p:set>
                                    <p:animEffect transition="in" filter="fade">
                                      <p:cBhvr>
                                        <p:cTn id="19" dur="10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Shape 173"/>
        <p:cNvGrpSpPr/>
        <p:nvPr/>
      </p:nvGrpSpPr>
      <p:grpSpPr>
        <a:xfrm>
          <a:off x="0" y="0"/>
          <a:ext cx="0" cy="0"/>
          <a:chOff x="0" y="0"/>
          <a:chExt cx="0" cy="0"/>
        </a:xfrm>
      </p:grpSpPr>
      <p:sp>
        <p:nvSpPr>
          <p:cNvPr id="174" name="Google Shape;174;p24"/>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Define Shannon information, entropy, cross entropy, KL/JS Divergence. What are their relationships?</a:t>
            </a:r>
            <a:endParaRPr b="1" u="sng"/>
          </a:p>
        </p:txBody>
      </p:sp>
      <p:sp>
        <p:nvSpPr>
          <p:cNvPr id="175" name="Google Shape;175;p24"/>
          <p:cNvSpPr txBox="1"/>
          <p:nvPr/>
        </p:nvSpPr>
        <p:spPr>
          <a:xfrm>
            <a:off x="-179275" y="132500"/>
            <a:ext cx="7765800" cy="3394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 sz="700"/>
              <a:t>    Note: the following applies to discrete random variables, though there are extensions to the continuous case.</a:t>
            </a:r>
            <a:endParaRPr sz="700"/>
          </a:p>
          <a:p>
            <a:pPr marL="457200" lvl="0" indent="-273050" algn="l" rtl="0">
              <a:lnSpc>
                <a:spcPct val="115000"/>
              </a:lnSpc>
              <a:spcBef>
                <a:spcPts val="1000"/>
              </a:spcBef>
              <a:spcAft>
                <a:spcPts val="0"/>
              </a:spcAft>
              <a:buSzPts val="700"/>
              <a:buChar char="●"/>
            </a:pPr>
            <a:r>
              <a:rPr lang="en" sz="700" b="1"/>
              <a:t>Shannon Information I(X=x)</a:t>
            </a:r>
            <a:r>
              <a:rPr lang="en" sz="700"/>
              <a:t>: Intuitively quantifies the level of “surprise” of a probabilistic realization, by taking the negative log of its probability</a:t>
            </a:r>
            <a:endParaRPr sz="700"/>
          </a:p>
          <a:p>
            <a:pPr marL="914400" lvl="1" indent="-273050" algn="l" rtl="0">
              <a:lnSpc>
                <a:spcPct val="115000"/>
              </a:lnSpc>
              <a:spcBef>
                <a:spcPts val="0"/>
              </a:spcBef>
              <a:spcAft>
                <a:spcPts val="0"/>
              </a:spcAft>
              <a:buSzPts val="700"/>
              <a:buChar char="○"/>
            </a:pPr>
            <a:r>
              <a:rPr lang="en" sz="700"/>
              <a:t>It’s an inverse relationship; the higher the likelihood/probability of that realization, the lower the shannon information</a:t>
            </a:r>
            <a:endParaRPr sz="700"/>
          </a:p>
          <a:p>
            <a:pPr marL="914400" lvl="1" indent="-273050" algn="l" rtl="0">
              <a:lnSpc>
                <a:spcPct val="115000"/>
              </a:lnSpc>
              <a:spcBef>
                <a:spcPts val="0"/>
              </a:spcBef>
              <a:spcAft>
                <a:spcPts val="0"/>
              </a:spcAft>
              <a:buSzPts val="700"/>
              <a:buChar char="○"/>
            </a:pPr>
            <a:r>
              <a:rPr lang="en" sz="700"/>
              <a:t>As p approaches 0, the entropy approaches infinity; if p = 1, entropy = 0.</a:t>
            </a:r>
            <a:endParaRPr sz="700"/>
          </a:p>
          <a:p>
            <a:pPr marL="457200" lvl="0" indent="-273050" algn="l" rtl="0">
              <a:lnSpc>
                <a:spcPct val="115000"/>
              </a:lnSpc>
              <a:spcBef>
                <a:spcPts val="0"/>
              </a:spcBef>
              <a:spcAft>
                <a:spcPts val="0"/>
              </a:spcAft>
              <a:buSzPts val="700"/>
              <a:buChar char="●"/>
            </a:pPr>
            <a:r>
              <a:rPr lang="en" sz="700" b="1"/>
              <a:t>Shannon Entropy H(X)</a:t>
            </a:r>
            <a:r>
              <a:rPr lang="en" sz="700"/>
              <a:t>: The average amount of uncertainty of a R.V., i.e. the expected value of the shannon information</a:t>
            </a:r>
            <a:endParaRPr sz="700"/>
          </a:p>
          <a:p>
            <a:pPr marL="914400" lvl="1" indent="-273050" algn="l" rtl="0">
              <a:lnSpc>
                <a:spcPct val="115000"/>
              </a:lnSpc>
              <a:spcBef>
                <a:spcPts val="0"/>
              </a:spcBef>
              <a:spcAft>
                <a:spcPts val="0"/>
              </a:spcAft>
              <a:buSzPts val="700"/>
              <a:buChar char="○"/>
            </a:pPr>
            <a:r>
              <a:rPr lang="en" sz="700"/>
              <a:t>Higher (lower) entropy means that the R.V. on average has more (less) uncertainty/randomness. </a:t>
            </a:r>
            <a:endParaRPr sz="700"/>
          </a:p>
          <a:p>
            <a:pPr marL="914400" lvl="1" indent="-273050" algn="l" rtl="0">
              <a:lnSpc>
                <a:spcPct val="115000"/>
              </a:lnSpc>
              <a:spcBef>
                <a:spcPts val="0"/>
              </a:spcBef>
              <a:spcAft>
                <a:spcPts val="0"/>
              </a:spcAft>
              <a:buSzPts val="700"/>
              <a:buChar char="○"/>
            </a:pPr>
            <a:r>
              <a:rPr lang="en" sz="700"/>
              <a:t>Maximized when the distribution is multinoulli uniform; minimized when an event has probability 1 while all others is 0</a:t>
            </a:r>
            <a:endParaRPr sz="700"/>
          </a:p>
          <a:p>
            <a:pPr marL="914400" lvl="1" indent="-273050" algn="l" rtl="0">
              <a:lnSpc>
                <a:spcPct val="115000"/>
              </a:lnSpc>
              <a:spcBef>
                <a:spcPts val="0"/>
              </a:spcBef>
              <a:spcAft>
                <a:spcPts val="0"/>
              </a:spcAft>
              <a:buSzPts val="700"/>
              <a:buChar char="○"/>
            </a:pPr>
            <a:r>
              <a:rPr lang="en" sz="700"/>
              <a:t>If b=2, we can interpret H(X) as the lower bound for the average number of bits needed to encode a piece of data (X=x). Therefore, besides a notion of uncertainty entropy also represents a way to </a:t>
            </a:r>
            <a:r>
              <a:rPr lang="en" sz="700" b="1"/>
              <a:t>quantify the “amount of information” in the data</a:t>
            </a:r>
            <a:r>
              <a:rPr lang="en" sz="700"/>
              <a:t>.</a:t>
            </a:r>
            <a:endParaRPr sz="700"/>
          </a:p>
          <a:p>
            <a:pPr marL="1371600" lvl="2" indent="-273050" algn="l" rtl="0">
              <a:lnSpc>
                <a:spcPct val="115000"/>
              </a:lnSpc>
              <a:spcBef>
                <a:spcPts val="0"/>
              </a:spcBef>
              <a:spcAft>
                <a:spcPts val="0"/>
              </a:spcAft>
              <a:buSzPts val="700"/>
              <a:buChar char="■"/>
            </a:pPr>
            <a:r>
              <a:rPr lang="en" sz="700"/>
              <a:t>For example, if H(X)=0, it’s the same value over and over again; no need to encode.</a:t>
            </a:r>
            <a:endParaRPr sz="700"/>
          </a:p>
          <a:p>
            <a:pPr marL="1371600" lvl="2" indent="-273050" algn="l" rtl="0">
              <a:lnSpc>
                <a:spcPct val="115000"/>
              </a:lnSpc>
              <a:spcBef>
                <a:spcPts val="0"/>
              </a:spcBef>
              <a:spcAft>
                <a:spcPts val="0"/>
              </a:spcAft>
              <a:buSzPts val="700"/>
              <a:buChar char="■"/>
            </a:pPr>
            <a:r>
              <a:rPr lang="en" sz="700"/>
              <a:t>If H(X) is moderate, there are some underlying patterns and tendencies that allow for some optimizations. </a:t>
            </a:r>
            <a:endParaRPr sz="700"/>
          </a:p>
          <a:p>
            <a:pPr marL="1371600" lvl="2" indent="-273050" algn="l" rtl="0">
              <a:lnSpc>
                <a:spcPct val="115000"/>
              </a:lnSpc>
              <a:spcBef>
                <a:spcPts val="0"/>
              </a:spcBef>
              <a:spcAft>
                <a:spcPts val="0"/>
              </a:spcAft>
              <a:buSzPts val="700"/>
              <a:buChar char="■"/>
            </a:pPr>
            <a:r>
              <a:rPr lang="en" sz="700"/>
              <a:t>If H(X) is high, there are many possibilities; need many bits to fully capture data.</a:t>
            </a:r>
            <a:endParaRPr sz="700"/>
          </a:p>
          <a:p>
            <a:pPr marL="1371600" lvl="2" indent="-273050" algn="l" rtl="0">
              <a:lnSpc>
                <a:spcPct val="115000"/>
              </a:lnSpc>
              <a:spcBef>
                <a:spcPts val="0"/>
              </a:spcBef>
              <a:spcAft>
                <a:spcPts val="0"/>
              </a:spcAft>
              <a:buSzPts val="700"/>
              <a:buChar char="■"/>
            </a:pPr>
            <a:r>
              <a:rPr lang="en" sz="700"/>
              <a:t>Suppose we have a fair n-sided die. Then, the entropy becomes H(X)=-log_2⁡(1/n)=log_2(⁡n⁡), which intuitively is the number of bits needed to record outcomes of a dice roll.</a:t>
            </a:r>
            <a:endParaRPr sz="700"/>
          </a:p>
          <a:p>
            <a:pPr marL="457200" lvl="0" indent="-273050" algn="l" rtl="0">
              <a:lnSpc>
                <a:spcPct val="115000"/>
              </a:lnSpc>
              <a:spcBef>
                <a:spcPts val="0"/>
              </a:spcBef>
              <a:spcAft>
                <a:spcPts val="0"/>
              </a:spcAft>
              <a:buSzPts val="700"/>
              <a:buChar char="●"/>
            </a:pPr>
            <a:r>
              <a:rPr lang="en" sz="700" b="1"/>
              <a:t>Cross Entropy H(P,Q)</a:t>
            </a:r>
            <a:r>
              <a:rPr lang="en" sz="700"/>
              <a:t>: Intuitively, average number of </a:t>
            </a:r>
            <a:r>
              <a:rPr lang="en" sz="700" b="1"/>
              <a:t>total </a:t>
            </a:r>
            <a:r>
              <a:rPr lang="en" sz="700"/>
              <a:t>bits required to encode data coming from a source with “true” distribution P when we use model Q. </a:t>
            </a:r>
            <a:endParaRPr sz="700"/>
          </a:p>
          <a:p>
            <a:pPr marL="914400" lvl="1" indent="-273050" algn="l" rtl="0">
              <a:lnSpc>
                <a:spcPct val="115000"/>
              </a:lnSpc>
              <a:spcBef>
                <a:spcPts val="0"/>
              </a:spcBef>
              <a:spcAft>
                <a:spcPts val="0"/>
              </a:spcAft>
              <a:buSzPts val="700"/>
              <a:buChar char="○"/>
            </a:pPr>
            <a:r>
              <a:rPr lang="en" sz="700"/>
              <a:t>If P is a fixed reference distribution, then the cross entropy reaches its minimum H(P) when Q = P (from Gibbs’ inequality).</a:t>
            </a:r>
            <a:endParaRPr sz="700"/>
          </a:p>
          <a:p>
            <a:pPr marL="914400" lvl="1" indent="-273050" algn="l" rtl="0">
              <a:lnSpc>
                <a:spcPct val="115000"/>
              </a:lnSpc>
              <a:spcBef>
                <a:spcPts val="0"/>
              </a:spcBef>
              <a:spcAft>
                <a:spcPts val="0"/>
              </a:spcAft>
              <a:buSzPts val="700"/>
              <a:buChar char="○"/>
            </a:pPr>
            <a:r>
              <a:rPr lang="en" sz="700"/>
              <a:t>This is how the cross entropy loss is formulated, usually where P is a one-hot ground truth.</a:t>
            </a:r>
            <a:endParaRPr sz="700"/>
          </a:p>
          <a:p>
            <a:pPr marL="914400" lvl="1" indent="-273050" algn="l" rtl="0">
              <a:lnSpc>
                <a:spcPct val="115000"/>
              </a:lnSpc>
              <a:spcBef>
                <a:spcPts val="0"/>
              </a:spcBef>
              <a:spcAft>
                <a:spcPts val="0"/>
              </a:spcAft>
              <a:buSzPts val="700"/>
              <a:buChar char="○"/>
            </a:pPr>
            <a:r>
              <a:rPr lang="en" sz="700"/>
              <a:t>It is the same as the </a:t>
            </a:r>
            <a:r>
              <a:rPr lang="en" sz="700" b="1"/>
              <a:t>negative log-likehood</a:t>
            </a:r>
            <a:r>
              <a:rPr lang="en" sz="700"/>
              <a:t>; their only difference is the way they’re interpreted</a:t>
            </a:r>
            <a:endParaRPr sz="700"/>
          </a:p>
          <a:p>
            <a:pPr marL="914400" lvl="1" indent="-273050" algn="l" rtl="0">
              <a:lnSpc>
                <a:spcPct val="115000"/>
              </a:lnSpc>
              <a:spcBef>
                <a:spcPts val="0"/>
              </a:spcBef>
              <a:spcAft>
                <a:spcPts val="0"/>
              </a:spcAft>
              <a:buSzPts val="700"/>
              <a:buChar char="○"/>
            </a:pPr>
            <a:r>
              <a:rPr lang="en" sz="700"/>
              <a:t>Also known as the</a:t>
            </a:r>
            <a:r>
              <a:rPr lang="en" sz="700" b="1"/>
              <a:t> log loss</a:t>
            </a:r>
            <a:endParaRPr sz="700" b="1"/>
          </a:p>
          <a:p>
            <a:pPr marL="457200" lvl="0" indent="-273050" algn="l" rtl="0">
              <a:lnSpc>
                <a:spcPct val="115000"/>
              </a:lnSpc>
              <a:spcBef>
                <a:spcPts val="0"/>
              </a:spcBef>
              <a:spcAft>
                <a:spcPts val="0"/>
              </a:spcAft>
              <a:buSzPts val="700"/>
              <a:buChar char="●"/>
            </a:pPr>
            <a:r>
              <a:rPr lang="en" sz="700" b="1"/>
              <a:t>KL Divergence D(P||Q)</a:t>
            </a:r>
            <a:r>
              <a:rPr lang="en" sz="700"/>
              <a:t>: </a:t>
            </a:r>
            <a:r>
              <a:rPr lang="en" sz="700">
                <a:solidFill>
                  <a:schemeClr val="dk1"/>
                </a:solidFill>
              </a:rPr>
              <a:t>average number of </a:t>
            </a:r>
            <a:r>
              <a:rPr lang="en" sz="700" b="1">
                <a:solidFill>
                  <a:schemeClr val="dk1"/>
                </a:solidFill>
              </a:rPr>
              <a:t>extra </a:t>
            </a:r>
            <a:r>
              <a:rPr lang="en" sz="700">
                <a:solidFill>
                  <a:schemeClr val="dk1"/>
                </a:solidFill>
              </a:rPr>
              <a:t>bits required to encode data coming from a source with “true” distribution P when we use model Q. </a:t>
            </a:r>
            <a:endParaRPr sz="700"/>
          </a:p>
          <a:p>
            <a:pPr marL="914400" lvl="1" indent="-273050" algn="l" rtl="0">
              <a:lnSpc>
                <a:spcPct val="115000"/>
              </a:lnSpc>
              <a:spcBef>
                <a:spcPts val="0"/>
              </a:spcBef>
              <a:spcAft>
                <a:spcPts val="0"/>
              </a:spcAft>
              <a:buSzPts val="700"/>
              <a:buChar char="○"/>
            </a:pPr>
            <a:r>
              <a:rPr lang="en" sz="700"/>
              <a:t>Interpretation 2: expected log likelihood ratio of P and Q which characterizes how much more likely x is drawn from P vs Q. If P = Q, then it is 0. Specifically, E_p [log⁡(P/Q) ].</a:t>
            </a:r>
            <a:endParaRPr sz="700"/>
          </a:p>
          <a:p>
            <a:pPr marL="914400" lvl="1" indent="-273050" algn="l" rtl="0">
              <a:lnSpc>
                <a:spcPct val="115000"/>
              </a:lnSpc>
              <a:spcBef>
                <a:spcPts val="0"/>
              </a:spcBef>
              <a:spcAft>
                <a:spcPts val="0"/>
              </a:spcAft>
              <a:buSzPts val="700"/>
              <a:buChar char="○"/>
            </a:pPr>
            <a:r>
              <a:rPr lang="en" sz="700"/>
              <a:t>The cross entropy of P and Q is equal to the KL divergence of P and Q plus the entropy of P. If P is fixed (e.g. doesn’t change with time), then minimizing the cross entropy is the same as minimizing the KL divergence up to a constant.</a:t>
            </a:r>
            <a:endParaRPr sz="700"/>
          </a:p>
          <a:p>
            <a:pPr marL="457200" lvl="0" indent="-273050" algn="l" rtl="0">
              <a:lnSpc>
                <a:spcPct val="115000"/>
              </a:lnSpc>
              <a:spcBef>
                <a:spcPts val="0"/>
              </a:spcBef>
              <a:spcAft>
                <a:spcPts val="0"/>
              </a:spcAft>
              <a:buSzPts val="700"/>
              <a:buChar char="●"/>
            </a:pPr>
            <a:r>
              <a:rPr lang="en" sz="700" b="1"/>
              <a:t>JS Divergence JSD(P||Q)</a:t>
            </a:r>
            <a:r>
              <a:rPr lang="en" sz="700"/>
              <a:t>: Symmetric version of the KL divergence using a mixture distribution of P and Q.</a:t>
            </a:r>
            <a:endParaRPr sz="700"/>
          </a:p>
        </p:txBody>
      </p:sp>
      <p:sp>
        <p:nvSpPr>
          <p:cNvPr id="176" name="Google Shape;176;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pic>
        <p:nvPicPr>
          <p:cNvPr id="177" name="Google Shape;177;p24"/>
          <p:cNvPicPr preferRelativeResize="0"/>
          <p:nvPr/>
        </p:nvPicPr>
        <p:blipFill>
          <a:blip r:embed="rId3">
            <a:alphaModFix/>
          </a:blip>
          <a:stretch>
            <a:fillRect/>
          </a:stretch>
        </p:blipFill>
        <p:spPr>
          <a:xfrm>
            <a:off x="247351" y="3546884"/>
            <a:ext cx="1582440" cy="338700"/>
          </a:xfrm>
          <a:prstGeom prst="rect">
            <a:avLst/>
          </a:prstGeom>
          <a:noFill/>
          <a:ln>
            <a:noFill/>
          </a:ln>
        </p:spPr>
      </p:pic>
      <p:pic>
        <p:nvPicPr>
          <p:cNvPr id="178" name="Google Shape;178;p24"/>
          <p:cNvPicPr preferRelativeResize="0"/>
          <p:nvPr/>
        </p:nvPicPr>
        <p:blipFill>
          <a:blip r:embed="rId4">
            <a:alphaModFix/>
          </a:blip>
          <a:stretch>
            <a:fillRect/>
          </a:stretch>
        </p:blipFill>
        <p:spPr>
          <a:xfrm>
            <a:off x="7524238" y="242600"/>
            <a:ext cx="1411375" cy="1291125"/>
          </a:xfrm>
          <a:prstGeom prst="rect">
            <a:avLst/>
          </a:prstGeom>
          <a:noFill/>
          <a:ln>
            <a:noFill/>
          </a:ln>
        </p:spPr>
      </p:pic>
      <p:sp>
        <p:nvSpPr>
          <p:cNvPr id="179" name="Google Shape;179;p24"/>
          <p:cNvSpPr txBox="1"/>
          <p:nvPr/>
        </p:nvSpPr>
        <p:spPr>
          <a:xfrm>
            <a:off x="7524175" y="1533725"/>
            <a:ext cx="141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b="1" i="1"/>
              <a:t>Shannon information: red is b = 2, blue is b = e</a:t>
            </a:r>
            <a:endParaRPr sz="700" b="1" i="1"/>
          </a:p>
        </p:txBody>
      </p:sp>
      <p:pic>
        <p:nvPicPr>
          <p:cNvPr id="180" name="Google Shape;180;p24"/>
          <p:cNvPicPr preferRelativeResize="0"/>
          <p:nvPr/>
        </p:nvPicPr>
        <p:blipFill>
          <a:blip r:embed="rId5">
            <a:alphaModFix/>
          </a:blip>
          <a:stretch>
            <a:fillRect/>
          </a:stretch>
        </p:blipFill>
        <p:spPr>
          <a:xfrm>
            <a:off x="199910" y="3871772"/>
            <a:ext cx="2486780" cy="400200"/>
          </a:xfrm>
          <a:prstGeom prst="rect">
            <a:avLst/>
          </a:prstGeom>
          <a:noFill/>
          <a:ln>
            <a:noFill/>
          </a:ln>
        </p:spPr>
      </p:pic>
      <p:pic>
        <p:nvPicPr>
          <p:cNvPr id="181" name="Google Shape;181;p24"/>
          <p:cNvPicPr preferRelativeResize="0"/>
          <p:nvPr/>
        </p:nvPicPr>
        <p:blipFill>
          <a:blip r:embed="rId6">
            <a:alphaModFix/>
          </a:blip>
          <a:stretch>
            <a:fillRect/>
          </a:stretch>
        </p:blipFill>
        <p:spPr>
          <a:xfrm>
            <a:off x="235975" y="4299085"/>
            <a:ext cx="1869109" cy="400200"/>
          </a:xfrm>
          <a:prstGeom prst="rect">
            <a:avLst/>
          </a:prstGeom>
          <a:noFill/>
          <a:ln>
            <a:noFill/>
          </a:ln>
        </p:spPr>
      </p:pic>
      <p:pic>
        <p:nvPicPr>
          <p:cNvPr id="182" name="Google Shape;182;p24"/>
          <p:cNvPicPr preferRelativeResize="0"/>
          <p:nvPr/>
        </p:nvPicPr>
        <p:blipFill>
          <a:blip r:embed="rId7">
            <a:alphaModFix/>
          </a:blip>
          <a:stretch>
            <a:fillRect/>
          </a:stretch>
        </p:blipFill>
        <p:spPr>
          <a:xfrm>
            <a:off x="125725" y="4659925"/>
            <a:ext cx="1802948" cy="400200"/>
          </a:xfrm>
          <a:prstGeom prst="rect">
            <a:avLst/>
          </a:prstGeom>
          <a:noFill/>
          <a:ln>
            <a:noFill/>
          </a:ln>
        </p:spPr>
      </p:pic>
      <p:pic>
        <p:nvPicPr>
          <p:cNvPr id="183" name="Google Shape;183;p24"/>
          <p:cNvPicPr preferRelativeResize="0"/>
          <p:nvPr/>
        </p:nvPicPr>
        <p:blipFill>
          <a:blip r:embed="rId8">
            <a:alphaModFix/>
          </a:blip>
          <a:stretch>
            <a:fillRect/>
          </a:stretch>
        </p:blipFill>
        <p:spPr>
          <a:xfrm>
            <a:off x="4315920" y="3786370"/>
            <a:ext cx="2185870" cy="233350"/>
          </a:xfrm>
          <a:prstGeom prst="rect">
            <a:avLst/>
          </a:prstGeom>
          <a:noFill/>
          <a:ln>
            <a:noFill/>
          </a:ln>
        </p:spPr>
      </p:pic>
      <p:pic>
        <p:nvPicPr>
          <p:cNvPr id="184" name="Google Shape;184;p24"/>
          <p:cNvPicPr preferRelativeResize="0"/>
          <p:nvPr/>
        </p:nvPicPr>
        <p:blipFill>
          <a:blip r:embed="rId9">
            <a:alphaModFix/>
          </a:blip>
          <a:stretch>
            <a:fillRect/>
          </a:stretch>
        </p:blipFill>
        <p:spPr>
          <a:xfrm>
            <a:off x="4253213" y="4271975"/>
            <a:ext cx="2784504" cy="706675"/>
          </a:xfrm>
          <a:prstGeom prst="rect">
            <a:avLst/>
          </a:prstGeom>
          <a:noFill/>
          <a:ln>
            <a:noFill/>
          </a:ln>
        </p:spPr>
      </p:pic>
      <p:pic>
        <p:nvPicPr>
          <p:cNvPr id="185" name="Google Shape;185;p24"/>
          <p:cNvPicPr preferRelativeResize="0"/>
          <p:nvPr/>
        </p:nvPicPr>
        <p:blipFill>
          <a:blip r:embed="rId10">
            <a:alphaModFix/>
          </a:blip>
          <a:stretch>
            <a:fillRect/>
          </a:stretch>
        </p:blipFill>
        <p:spPr>
          <a:xfrm>
            <a:off x="7658948" y="3733700"/>
            <a:ext cx="1282325" cy="291721"/>
          </a:xfrm>
          <a:prstGeom prst="rect">
            <a:avLst/>
          </a:prstGeom>
          <a:noFill/>
          <a:ln>
            <a:noFill/>
          </a:ln>
        </p:spPr>
      </p:pic>
      <p:pic>
        <p:nvPicPr>
          <p:cNvPr id="186" name="Google Shape;186;p24"/>
          <p:cNvPicPr preferRelativeResize="0"/>
          <p:nvPr/>
        </p:nvPicPr>
        <p:blipFill>
          <a:blip r:embed="rId11">
            <a:alphaModFix/>
          </a:blip>
          <a:stretch>
            <a:fillRect/>
          </a:stretch>
        </p:blipFill>
        <p:spPr>
          <a:xfrm>
            <a:off x="7658951" y="3996525"/>
            <a:ext cx="1282325" cy="346746"/>
          </a:xfrm>
          <a:prstGeom prst="rect">
            <a:avLst/>
          </a:prstGeom>
          <a:noFill/>
          <a:ln>
            <a:noFill/>
          </a:ln>
        </p:spPr>
      </p:pic>
      <p:pic>
        <p:nvPicPr>
          <p:cNvPr id="187" name="Google Shape;187;p24"/>
          <p:cNvPicPr preferRelativeResize="0"/>
          <p:nvPr/>
        </p:nvPicPr>
        <p:blipFill>
          <a:blip r:embed="rId12">
            <a:alphaModFix/>
          </a:blip>
          <a:stretch>
            <a:fillRect/>
          </a:stretch>
        </p:blipFill>
        <p:spPr>
          <a:xfrm>
            <a:off x="7142040" y="2060162"/>
            <a:ext cx="1924324" cy="773650"/>
          </a:xfrm>
          <a:prstGeom prst="rect">
            <a:avLst/>
          </a:prstGeom>
          <a:noFill/>
          <a:ln>
            <a:noFill/>
          </a:ln>
        </p:spPr>
      </p:pic>
      <p:pic>
        <p:nvPicPr>
          <p:cNvPr id="188" name="Google Shape;188;p24"/>
          <p:cNvPicPr preferRelativeResize="0"/>
          <p:nvPr/>
        </p:nvPicPr>
        <p:blipFill>
          <a:blip r:embed="rId13">
            <a:alphaModFix/>
          </a:blip>
          <a:stretch>
            <a:fillRect/>
          </a:stretch>
        </p:blipFill>
        <p:spPr>
          <a:xfrm>
            <a:off x="-11" y="4893148"/>
            <a:ext cx="265651" cy="250350"/>
          </a:xfrm>
          <a:prstGeom prst="rect">
            <a:avLst/>
          </a:prstGeom>
          <a:noFill/>
          <a:ln>
            <a:noFill/>
          </a:ln>
        </p:spPr>
      </p:pic>
      <p:sp>
        <p:nvSpPr>
          <p:cNvPr id="2" name="TextBox 1">
            <a:extLst>
              <a:ext uri="{FF2B5EF4-FFF2-40B4-BE49-F238E27FC236}">
                <a16:creationId xmlns:a16="http://schemas.microsoft.com/office/drawing/2014/main" id="{54B383E6-70B3-9BCA-2D11-8E603BAE2994}"/>
              </a:ext>
            </a:extLst>
          </p:cNvPr>
          <p:cNvSpPr txBox="1"/>
          <p:nvPr/>
        </p:nvSpPr>
        <p:spPr>
          <a:xfrm>
            <a:off x="7900564" y="4960415"/>
            <a:ext cx="1335622" cy="215444"/>
          </a:xfrm>
          <a:prstGeom prst="rect">
            <a:avLst/>
          </a:prstGeom>
          <a:noFill/>
        </p:spPr>
        <p:txBody>
          <a:bodyPr wrap="none" rtlCol="0">
            <a:spAutoFit/>
          </a:bodyPr>
          <a:lstStyle/>
          <a:p>
            <a:r>
              <a:rPr lang="en-US" sz="800" i="1" dirty="0"/>
              <a:t>Loss Functions &amp; Metrics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1000"/>
                                        <p:tgtEl>
                                          <p:spTgt spid="175"/>
                                        </p:tgtEl>
                                      </p:cBhvr>
                                    </p:animEffect>
                                  </p:childTnLst>
                                </p:cTn>
                              </p:par>
                              <p:par>
                                <p:cTn id="8" presetID="10" presetClass="entr" presetSubtype="0" fill="hold" nodeType="withEffect">
                                  <p:stCondLst>
                                    <p:cond delay="0"/>
                                  </p:stCondLst>
                                  <p:childTnLst>
                                    <p:set>
                                      <p:cBhvr>
                                        <p:cTn id="9" dur="1" fill="hold">
                                          <p:stCondLst>
                                            <p:cond delay="0"/>
                                          </p:stCondLst>
                                        </p:cTn>
                                        <p:tgtEl>
                                          <p:spTgt spid="176"/>
                                        </p:tgtEl>
                                        <p:attrNameLst>
                                          <p:attrName>style.visibility</p:attrName>
                                        </p:attrNameLst>
                                      </p:cBhvr>
                                      <p:to>
                                        <p:strVal val="visible"/>
                                      </p:to>
                                    </p:set>
                                    <p:animEffect transition="in" filter="fade">
                                      <p:cBhvr>
                                        <p:cTn id="10" dur="1000"/>
                                        <p:tgtEl>
                                          <p:spTgt spid="176"/>
                                        </p:tgtEl>
                                      </p:cBhvr>
                                    </p:animEffect>
                                  </p:childTnLst>
                                </p:cTn>
                              </p:par>
                              <p:par>
                                <p:cTn id="11" presetID="10" presetClass="entr" presetSubtype="0" fill="hold" nodeType="withEffect">
                                  <p:stCondLst>
                                    <p:cond delay="0"/>
                                  </p:stCondLst>
                                  <p:childTnLst>
                                    <p:set>
                                      <p:cBhvr>
                                        <p:cTn id="12" dur="1" fill="hold">
                                          <p:stCondLst>
                                            <p:cond delay="0"/>
                                          </p:stCondLst>
                                        </p:cTn>
                                        <p:tgtEl>
                                          <p:spTgt spid="177"/>
                                        </p:tgtEl>
                                        <p:attrNameLst>
                                          <p:attrName>style.visibility</p:attrName>
                                        </p:attrNameLst>
                                      </p:cBhvr>
                                      <p:to>
                                        <p:strVal val="visible"/>
                                      </p:to>
                                    </p:set>
                                    <p:animEffect transition="in" filter="fade">
                                      <p:cBhvr>
                                        <p:cTn id="13" dur="1000"/>
                                        <p:tgtEl>
                                          <p:spTgt spid="177"/>
                                        </p:tgtEl>
                                      </p:cBhvr>
                                    </p:animEffect>
                                  </p:childTnLst>
                                </p:cTn>
                              </p:par>
                              <p:par>
                                <p:cTn id="14" presetID="10" presetClass="entr" presetSubtype="0" fill="hold" nodeType="withEffect">
                                  <p:stCondLst>
                                    <p:cond delay="0"/>
                                  </p:stCondLst>
                                  <p:childTnLst>
                                    <p:set>
                                      <p:cBhvr>
                                        <p:cTn id="15" dur="1" fill="hold">
                                          <p:stCondLst>
                                            <p:cond delay="0"/>
                                          </p:stCondLst>
                                        </p:cTn>
                                        <p:tgtEl>
                                          <p:spTgt spid="178"/>
                                        </p:tgtEl>
                                        <p:attrNameLst>
                                          <p:attrName>style.visibility</p:attrName>
                                        </p:attrNameLst>
                                      </p:cBhvr>
                                      <p:to>
                                        <p:strVal val="visible"/>
                                      </p:to>
                                    </p:set>
                                    <p:animEffect transition="in" filter="fade">
                                      <p:cBhvr>
                                        <p:cTn id="16" dur="1000"/>
                                        <p:tgtEl>
                                          <p:spTgt spid="178"/>
                                        </p:tgtEl>
                                      </p:cBhvr>
                                    </p:animEffect>
                                  </p:childTnLst>
                                </p:cTn>
                              </p:par>
                              <p:par>
                                <p:cTn id="17" presetID="10" presetClass="entr" presetSubtype="0" fill="hold" nodeType="withEffect">
                                  <p:stCondLst>
                                    <p:cond delay="0"/>
                                  </p:stCondLst>
                                  <p:childTnLst>
                                    <p:set>
                                      <p:cBhvr>
                                        <p:cTn id="18" dur="1" fill="hold">
                                          <p:stCondLst>
                                            <p:cond delay="0"/>
                                          </p:stCondLst>
                                        </p:cTn>
                                        <p:tgtEl>
                                          <p:spTgt spid="179"/>
                                        </p:tgtEl>
                                        <p:attrNameLst>
                                          <p:attrName>style.visibility</p:attrName>
                                        </p:attrNameLst>
                                      </p:cBhvr>
                                      <p:to>
                                        <p:strVal val="visible"/>
                                      </p:to>
                                    </p:set>
                                    <p:animEffect transition="in" filter="fade">
                                      <p:cBhvr>
                                        <p:cTn id="19" dur="1000"/>
                                        <p:tgtEl>
                                          <p:spTgt spid="179"/>
                                        </p:tgtEl>
                                      </p:cBhvr>
                                    </p:animEffect>
                                  </p:childTnLst>
                                </p:cTn>
                              </p:par>
                              <p:par>
                                <p:cTn id="20" presetID="10" presetClass="entr" presetSubtype="0" fill="hold" nodeType="withEffect">
                                  <p:stCondLst>
                                    <p:cond delay="0"/>
                                  </p:stCondLst>
                                  <p:childTnLst>
                                    <p:set>
                                      <p:cBhvr>
                                        <p:cTn id="21" dur="1" fill="hold">
                                          <p:stCondLst>
                                            <p:cond delay="0"/>
                                          </p:stCondLst>
                                        </p:cTn>
                                        <p:tgtEl>
                                          <p:spTgt spid="180"/>
                                        </p:tgtEl>
                                        <p:attrNameLst>
                                          <p:attrName>style.visibility</p:attrName>
                                        </p:attrNameLst>
                                      </p:cBhvr>
                                      <p:to>
                                        <p:strVal val="visible"/>
                                      </p:to>
                                    </p:set>
                                    <p:animEffect transition="in" filter="fade">
                                      <p:cBhvr>
                                        <p:cTn id="22" dur="1000"/>
                                        <p:tgtEl>
                                          <p:spTgt spid="180"/>
                                        </p:tgtEl>
                                      </p:cBhvr>
                                    </p:animEffect>
                                  </p:childTnLst>
                                </p:cTn>
                              </p:par>
                              <p:par>
                                <p:cTn id="23" presetID="10" presetClass="entr" presetSubtype="0" fill="hold" nodeType="withEffect">
                                  <p:stCondLst>
                                    <p:cond delay="0"/>
                                  </p:stCondLst>
                                  <p:childTnLst>
                                    <p:set>
                                      <p:cBhvr>
                                        <p:cTn id="24" dur="1" fill="hold">
                                          <p:stCondLst>
                                            <p:cond delay="0"/>
                                          </p:stCondLst>
                                        </p:cTn>
                                        <p:tgtEl>
                                          <p:spTgt spid="181"/>
                                        </p:tgtEl>
                                        <p:attrNameLst>
                                          <p:attrName>style.visibility</p:attrName>
                                        </p:attrNameLst>
                                      </p:cBhvr>
                                      <p:to>
                                        <p:strVal val="visible"/>
                                      </p:to>
                                    </p:set>
                                    <p:animEffect transition="in" filter="fade">
                                      <p:cBhvr>
                                        <p:cTn id="25" dur="1000"/>
                                        <p:tgtEl>
                                          <p:spTgt spid="181"/>
                                        </p:tgtEl>
                                      </p:cBhvr>
                                    </p:animEffect>
                                  </p:childTnLst>
                                </p:cTn>
                              </p:par>
                              <p:par>
                                <p:cTn id="26" presetID="10" presetClass="entr" presetSubtype="0" fill="hold" nodeType="withEffect">
                                  <p:stCondLst>
                                    <p:cond delay="0"/>
                                  </p:stCondLst>
                                  <p:childTnLst>
                                    <p:set>
                                      <p:cBhvr>
                                        <p:cTn id="27" dur="1" fill="hold">
                                          <p:stCondLst>
                                            <p:cond delay="0"/>
                                          </p:stCondLst>
                                        </p:cTn>
                                        <p:tgtEl>
                                          <p:spTgt spid="182"/>
                                        </p:tgtEl>
                                        <p:attrNameLst>
                                          <p:attrName>style.visibility</p:attrName>
                                        </p:attrNameLst>
                                      </p:cBhvr>
                                      <p:to>
                                        <p:strVal val="visible"/>
                                      </p:to>
                                    </p:set>
                                    <p:animEffect transition="in" filter="fade">
                                      <p:cBhvr>
                                        <p:cTn id="28" dur="1000"/>
                                        <p:tgtEl>
                                          <p:spTgt spid="182"/>
                                        </p:tgtEl>
                                      </p:cBhvr>
                                    </p:animEffect>
                                  </p:childTnLst>
                                </p:cTn>
                              </p:par>
                              <p:par>
                                <p:cTn id="29" presetID="10" presetClass="entr" presetSubtype="0" fill="hold" nodeType="withEffect">
                                  <p:stCondLst>
                                    <p:cond delay="0"/>
                                  </p:stCondLst>
                                  <p:childTnLst>
                                    <p:set>
                                      <p:cBhvr>
                                        <p:cTn id="30" dur="1" fill="hold">
                                          <p:stCondLst>
                                            <p:cond delay="0"/>
                                          </p:stCondLst>
                                        </p:cTn>
                                        <p:tgtEl>
                                          <p:spTgt spid="183"/>
                                        </p:tgtEl>
                                        <p:attrNameLst>
                                          <p:attrName>style.visibility</p:attrName>
                                        </p:attrNameLst>
                                      </p:cBhvr>
                                      <p:to>
                                        <p:strVal val="visible"/>
                                      </p:to>
                                    </p:set>
                                    <p:animEffect transition="in" filter="fade">
                                      <p:cBhvr>
                                        <p:cTn id="31" dur="1000"/>
                                        <p:tgtEl>
                                          <p:spTgt spid="183"/>
                                        </p:tgtEl>
                                      </p:cBhvr>
                                    </p:animEffect>
                                  </p:childTnLst>
                                </p:cTn>
                              </p:par>
                              <p:par>
                                <p:cTn id="32" presetID="10" presetClass="entr" presetSubtype="0" fill="hold" nodeType="withEffect">
                                  <p:stCondLst>
                                    <p:cond delay="0"/>
                                  </p:stCondLst>
                                  <p:childTnLst>
                                    <p:set>
                                      <p:cBhvr>
                                        <p:cTn id="33" dur="1" fill="hold">
                                          <p:stCondLst>
                                            <p:cond delay="0"/>
                                          </p:stCondLst>
                                        </p:cTn>
                                        <p:tgtEl>
                                          <p:spTgt spid="184"/>
                                        </p:tgtEl>
                                        <p:attrNameLst>
                                          <p:attrName>style.visibility</p:attrName>
                                        </p:attrNameLst>
                                      </p:cBhvr>
                                      <p:to>
                                        <p:strVal val="visible"/>
                                      </p:to>
                                    </p:set>
                                    <p:animEffect transition="in" filter="fade">
                                      <p:cBhvr>
                                        <p:cTn id="34" dur="1000"/>
                                        <p:tgtEl>
                                          <p:spTgt spid="184"/>
                                        </p:tgtEl>
                                      </p:cBhvr>
                                    </p:animEffect>
                                  </p:childTnLst>
                                </p:cTn>
                              </p:par>
                              <p:par>
                                <p:cTn id="35" presetID="10" presetClass="entr" presetSubtype="0" fill="hold" nodeType="withEffect">
                                  <p:stCondLst>
                                    <p:cond delay="0"/>
                                  </p:stCondLst>
                                  <p:childTnLst>
                                    <p:set>
                                      <p:cBhvr>
                                        <p:cTn id="36" dur="1" fill="hold">
                                          <p:stCondLst>
                                            <p:cond delay="0"/>
                                          </p:stCondLst>
                                        </p:cTn>
                                        <p:tgtEl>
                                          <p:spTgt spid="185"/>
                                        </p:tgtEl>
                                        <p:attrNameLst>
                                          <p:attrName>style.visibility</p:attrName>
                                        </p:attrNameLst>
                                      </p:cBhvr>
                                      <p:to>
                                        <p:strVal val="visible"/>
                                      </p:to>
                                    </p:set>
                                    <p:animEffect transition="in" filter="fade">
                                      <p:cBhvr>
                                        <p:cTn id="37" dur="1000"/>
                                        <p:tgtEl>
                                          <p:spTgt spid="185"/>
                                        </p:tgtEl>
                                      </p:cBhvr>
                                    </p:animEffect>
                                  </p:childTnLst>
                                </p:cTn>
                              </p:par>
                              <p:par>
                                <p:cTn id="38" presetID="10" presetClass="entr" presetSubtype="0" fill="hold" nodeType="withEffect">
                                  <p:stCondLst>
                                    <p:cond delay="0"/>
                                  </p:stCondLst>
                                  <p:childTnLst>
                                    <p:set>
                                      <p:cBhvr>
                                        <p:cTn id="39" dur="1" fill="hold">
                                          <p:stCondLst>
                                            <p:cond delay="0"/>
                                          </p:stCondLst>
                                        </p:cTn>
                                        <p:tgtEl>
                                          <p:spTgt spid="186"/>
                                        </p:tgtEl>
                                        <p:attrNameLst>
                                          <p:attrName>style.visibility</p:attrName>
                                        </p:attrNameLst>
                                      </p:cBhvr>
                                      <p:to>
                                        <p:strVal val="visible"/>
                                      </p:to>
                                    </p:set>
                                    <p:animEffect transition="in" filter="fade">
                                      <p:cBhvr>
                                        <p:cTn id="40" dur="1000"/>
                                        <p:tgtEl>
                                          <p:spTgt spid="186"/>
                                        </p:tgtEl>
                                      </p:cBhvr>
                                    </p:animEffect>
                                  </p:childTnLst>
                                </p:cTn>
                              </p:par>
                              <p:par>
                                <p:cTn id="41" presetID="10" presetClass="entr" presetSubtype="0" fill="hold" nodeType="withEffect">
                                  <p:stCondLst>
                                    <p:cond delay="0"/>
                                  </p:stCondLst>
                                  <p:childTnLst>
                                    <p:set>
                                      <p:cBhvr>
                                        <p:cTn id="42" dur="1" fill="hold">
                                          <p:stCondLst>
                                            <p:cond delay="0"/>
                                          </p:stCondLst>
                                        </p:cTn>
                                        <p:tgtEl>
                                          <p:spTgt spid="187"/>
                                        </p:tgtEl>
                                        <p:attrNameLst>
                                          <p:attrName>style.visibility</p:attrName>
                                        </p:attrNameLst>
                                      </p:cBhvr>
                                      <p:to>
                                        <p:strVal val="visible"/>
                                      </p:to>
                                    </p:set>
                                    <p:animEffect transition="in" filter="fade">
                                      <p:cBhvr>
                                        <p:cTn id="43"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a:extLst>
            <a:ext uri="{FF2B5EF4-FFF2-40B4-BE49-F238E27FC236}">
              <a16:creationId xmlns:a16="http://schemas.microsoft.com/office/drawing/2014/main" id="{7A2ABBA5-4B7F-7DCA-34E8-E75066C077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3B0421-463B-78E9-A285-0EC5D4A03370}"/>
              </a:ext>
            </a:extLst>
          </p:cNvPr>
          <p:cNvSpPr>
            <a:spLocks noGrp="1"/>
          </p:cNvSpPr>
          <p:nvPr>
            <p:ph type="title"/>
          </p:nvPr>
        </p:nvSpPr>
        <p:spPr>
          <a:xfrm>
            <a:off x="0" y="-48482"/>
            <a:ext cx="7687818" cy="559260"/>
          </a:xfrm>
        </p:spPr>
        <p:txBody>
          <a:bodyPr>
            <a:normAutofit/>
          </a:bodyPr>
          <a:lstStyle/>
          <a:p>
            <a:r>
              <a:rPr lang="en-US" sz="1400" b="1" u="sng" dirty="0"/>
              <a:t>What are the differences between the regular and reverse KL divergence?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4CEFCA-3DD7-BDB7-84A9-710CA74931F1}"/>
                  </a:ext>
                </a:extLst>
              </p:cNvPr>
              <p:cNvSpPr>
                <a:spLocks noGrp="1"/>
              </p:cNvSpPr>
              <p:nvPr>
                <p:ph idx="1"/>
              </p:nvPr>
            </p:nvSpPr>
            <p:spPr>
              <a:xfrm>
                <a:off x="100585" y="436531"/>
                <a:ext cx="8954516" cy="3263504"/>
              </a:xfrm>
            </p:spPr>
            <p:txBody>
              <a:bodyPr>
                <a:normAutofit/>
              </a:bodyPr>
              <a:lstStyle/>
              <a:p>
                <a:r>
                  <a:rPr lang="en-US" sz="1200" dirty="0"/>
                  <a:t>In general, the KL divergence is </a:t>
                </a:r>
                <a14:m>
                  <m:oMath xmlns:m="http://schemas.openxmlformats.org/officeDocument/2006/math">
                    <m:r>
                      <a:rPr lang="en-US" sz="1200" b="0" i="1" smtClean="0">
                        <a:latin typeface="Cambria Math" panose="02040503050406030204" pitchFamily="18" charset="0"/>
                      </a:rPr>
                      <m:t>𝐾𝐿</m:t>
                    </m:r>
                    <m:r>
                      <a:rPr lang="en-US" sz="1200" b="0" i="1" smtClean="0">
                        <a:latin typeface="Cambria Math" panose="02040503050406030204" pitchFamily="18" charset="0"/>
                      </a:rPr>
                      <m:t>(</m:t>
                    </m:r>
                    <m:r>
                      <a:rPr lang="en-US" sz="1200" b="0" i="1" smtClean="0">
                        <a:latin typeface="Cambria Math" panose="02040503050406030204" pitchFamily="18" charset="0"/>
                      </a:rPr>
                      <m:t>𝑃</m:t>
                    </m:r>
                    <m:r>
                      <a:rPr lang="en-US" sz="1200" b="0" i="1" smtClean="0">
                        <a:latin typeface="Cambria Math" panose="02040503050406030204" pitchFamily="18" charset="0"/>
                      </a:rPr>
                      <m:t>|</m:t>
                    </m:r>
                    <m:d>
                      <m:dPr>
                        <m:beg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𝑄</m:t>
                        </m:r>
                      </m:e>
                    </m:d>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𝐸</m:t>
                        </m:r>
                      </m:e>
                      <m:sub>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𝑃</m:t>
                        </m:r>
                      </m:sub>
                    </m:sSub>
                    <m:r>
                      <a:rPr lang="en-US" sz="1200" b="0" i="1" smtClean="0">
                        <a:latin typeface="Cambria Math" panose="02040503050406030204" pitchFamily="18" charset="0"/>
                      </a:rPr>
                      <m:t>[</m:t>
                    </m:r>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log</m:t>
                        </m:r>
                      </m:fName>
                      <m:e>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𝑥</m:t>
                                </m:r>
                              </m:e>
                            </m:d>
                          </m:num>
                          <m:den>
                            <m:r>
                              <a:rPr lang="en-US" sz="1200" b="0" i="1" smtClean="0">
                                <a:latin typeface="Cambria Math" panose="02040503050406030204" pitchFamily="18" charset="0"/>
                              </a:rPr>
                              <m:t>𝑄</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𝑥</m:t>
                                </m:r>
                              </m:e>
                            </m:d>
                          </m:den>
                        </m:f>
                        <m:r>
                          <a:rPr lang="en-US" sz="1200" b="0" i="1" smtClean="0">
                            <a:latin typeface="Cambria Math" panose="02040503050406030204" pitchFamily="18" charset="0"/>
                          </a:rPr>
                          <m:t>]</m:t>
                        </m:r>
                      </m:e>
                    </m:func>
                  </m:oMath>
                </a14:m>
                <a:r>
                  <a:rPr lang="en-US" sz="1200" dirty="0"/>
                  <a:t>, where P is the reference/GT/true distribution and Q is the model distribution. However, there’s also a notion of a forward and reverse KL divergence:</a:t>
                </a:r>
              </a:p>
              <a:p>
                <a:r>
                  <a:rPr lang="en-US" sz="1200" b="1" dirty="0"/>
                  <a:t>Forward KL</a:t>
                </a:r>
                <a:r>
                  <a:rPr lang="en-US" sz="1200" dirty="0"/>
                  <a:t>: </a:t>
                </a:r>
                <a14:m>
                  <m:oMath xmlns:m="http://schemas.openxmlformats.org/officeDocument/2006/math">
                    <m:r>
                      <a:rPr lang="en-US" sz="1200" i="1">
                        <a:latin typeface="Cambria Math" panose="02040503050406030204" pitchFamily="18" charset="0"/>
                      </a:rPr>
                      <m:t>𝐾𝐿</m:t>
                    </m:r>
                    <m:r>
                      <a:rPr lang="en-US" sz="1200" i="1">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𝑝</m:t>
                        </m:r>
                      </m:e>
                      <m:sub>
                        <m:r>
                          <a:rPr lang="en-US" sz="1200" b="0" i="1" smtClean="0">
                            <a:latin typeface="Cambria Math" panose="02040503050406030204" pitchFamily="18" charset="0"/>
                          </a:rPr>
                          <m:t>𝑑𝑎𝑡𝑎</m:t>
                        </m:r>
                      </m:sub>
                    </m:sSub>
                    <m:r>
                      <a:rPr lang="en-US" sz="1200" i="1">
                        <a:latin typeface="Cambria Math" panose="02040503050406030204" pitchFamily="18" charset="0"/>
                      </a:rPr>
                      <m:t>|</m:t>
                    </m:r>
                    <m:d>
                      <m:dPr>
                        <m:begChr m:val="|"/>
                        <m:ctrlPr>
                          <a:rPr lang="en-US" sz="1200" i="1">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𝑝</m:t>
                            </m:r>
                          </m:e>
                          <m:sub>
                            <m:r>
                              <a:rPr lang="en-US" sz="1200" b="0" i="1" smtClean="0">
                                <a:latin typeface="Cambria Math" panose="02040503050406030204" pitchFamily="18" charset="0"/>
                              </a:rPr>
                              <m:t>𝑚𝑜𝑑𝑒𝑙</m:t>
                            </m:r>
                          </m:sub>
                        </m:sSub>
                      </m:e>
                    </m:d>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𝐸</m:t>
                        </m:r>
                      </m:e>
                      <m:sub>
                        <m:r>
                          <a:rPr lang="en-US" sz="1200" i="1">
                            <a:latin typeface="Cambria Math" panose="02040503050406030204" pitchFamily="18" charset="0"/>
                          </a:rPr>
                          <m:t>𝑥</m:t>
                        </m:r>
                        <m:r>
                          <a:rPr lang="en-US" sz="1200" i="1">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𝑝</m:t>
                            </m:r>
                          </m:e>
                          <m:sub>
                            <m:r>
                              <a:rPr lang="en-US" sz="1200" b="0" i="1" smtClean="0">
                                <a:latin typeface="Cambria Math" panose="02040503050406030204" pitchFamily="18" charset="0"/>
                              </a:rPr>
                              <m:t>𝑑𝑎𝑡𝑎</m:t>
                            </m:r>
                          </m:sub>
                        </m:sSub>
                      </m:sub>
                    </m:sSub>
                    <m:r>
                      <a:rPr lang="en-US"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log</m:t>
                        </m:r>
                      </m:fName>
                      <m:e>
                        <m:f>
                          <m:fPr>
                            <m:ctrlPr>
                              <a:rPr lang="en-US" sz="1200" i="1">
                                <a:latin typeface="Cambria Math" panose="02040503050406030204" pitchFamily="18" charset="0"/>
                              </a:rPr>
                            </m:ctrlPr>
                          </m:fPr>
                          <m:num>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𝑝</m:t>
                                </m:r>
                              </m:e>
                              <m:sub>
                                <m:r>
                                  <a:rPr lang="en-US" sz="1200" b="0" i="1" smtClean="0">
                                    <a:latin typeface="Cambria Math" panose="02040503050406030204" pitchFamily="18" charset="0"/>
                                  </a:rPr>
                                  <m:t>𝑑𝑎𝑡𝑎</m:t>
                                </m:r>
                              </m:sub>
                            </m:sSub>
                            <m:d>
                              <m:dPr>
                                <m:ctrlPr>
                                  <a:rPr lang="en-US" sz="1200" i="1">
                                    <a:latin typeface="Cambria Math" panose="02040503050406030204" pitchFamily="18" charset="0"/>
                                  </a:rPr>
                                </m:ctrlPr>
                              </m:dPr>
                              <m:e>
                                <m:r>
                                  <a:rPr lang="en-US" sz="1200" i="1">
                                    <a:latin typeface="Cambria Math" panose="02040503050406030204" pitchFamily="18" charset="0"/>
                                  </a:rPr>
                                  <m:t>𝑥</m:t>
                                </m:r>
                              </m:e>
                            </m:d>
                          </m:num>
                          <m:den>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𝑝</m:t>
                                </m:r>
                              </m:e>
                              <m:sub>
                                <m:r>
                                  <a:rPr lang="en-US" sz="1200" b="0" i="1" smtClean="0">
                                    <a:latin typeface="Cambria Math" panose="02040503050406030204" pitchFamily="18" charset="0"/>
                                  </a:rPr>
                                  <m:t>𝑚𝑜𝑑𝑒𝑙</m:t>
                                </m:r>
                              </m:sub>
                            </m:sSub>
                            <m:d>
                              <m:dPr>
                                <m:ctrlPr>
                                  <a:rPr lang="en-US" sz="1200" i="1">
                                    <a:latin typeface="Cambria Math" panose="02040503050406030204" pitchFamily="18" charset="0"/>
                                  </a:rPr>
                                </m:ctrlPr>
                              </m:dPr>
                              <m:e>
                                <m:r>
                                  <a:rPr lang="en-US" sz="1200" i="1">
                                    <a:latin typeface="Cambria Math" panose="02040503050406030204" pitchFamily="18" charset="0"/>
                                  </a:rPr>
                                  <m:t>𝑥</m:t>
                                </m:r>
                              </m:e>
                            </m:d>
                          </m:den>
                        </m:f>
                        <m:r>
                          <a:rPr lang="en-US" sz="1200" i="1">
                            <a:latin typeface="Cambria Math" panose="02040503050406030204" pitchFamily="18" charset="0"/>
                          </a:rPr>
                          <m:t>]</m:t>
                        </m:r>
                      </m:e>
                    </m:func>
                  </m:oMath>
                </a14:m>
                <a:endParaRPr lang="en-US" sz="1200" dirty="0"/>
              </a:p>
              <a:p>
                <a:pPr lvl="1"/>
                <a:r>
                  <a:rPr lang="en-US" sz="1200" dirty="0"/>
                  <a:t>Intuitively, mode covering behavior – tries to cover all data region and avoid data modes</a:t>
                </a:r>
              </a:p>
              <a:p>
                <a:pPr lvl="1"/>
                <a:r>
                  <a:rPr lang="en-US" sz="1200" dirty="0"/>
                  <a:t>If the model places mass in places with no data, that’s not penalized as much</a:t>
                </a:r>
              </a:p>
              <a:p>
                <a:pPr lvl="1"/>
                <a:r>
                  <a:rPr lang="en-US" sz="1200" dirty="0"/>
                  <a:t>Kind of like incentivizing recall</a:t>
                </a:r>
              </a:p>
              <a:p>
                <a:r>
                  <a:rPr lang="en-US" sz="1200" b="1" dirty="0"/>
                  <a:t>Reverse KL</a:t>
                </a:r>
                <a:r>
                  <a:rPr lang="en-US" sz="1200" dirty="0"/>
                  <a:t>: </a:t>
                </a:r>
                <a14:m>
                  <m:oMath xmlns:m="http://schemas.openxmlformats.org/officeDocument/2006/math">
                    <m:r>
                      <a:rPr lang="en-US" sz="1200" i="1">
                        <a:latin typeface="Cambria Math" panose="02040503050406030204" pitchFamily="18" charset="0"/>
                      </a:rPr>
                      <m:t>𝐾𝐿</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𝑝</m:t>
                        </m:r>
                      </m:e>
                      <m:sub>
                        <m:r>
                          <a:rPr lang="en-US" sz="1200" b="0" i="1" smtClean="0">
                            <a:latin typeface="Cambria Math" panose="02040503050406030204" pitchFamily="18" charset="0"/>
                          </a:rPr>
                          <m:t>𝑚𝑜𝑑𝑒𝑙</m:t>
                        </m:r>
                      </m:sub>
                    </m:sSub>
                    <m:r>
                      <a:rPr lang="en-US" sz="1200" i="1">
                        <a:latin typeface="Cambria Math" panose="02040503050406030204" pitchFamily="18" charset="0"/>
                      </a:rPr>
                      <m:t>|</m:t>
                    </m:r>
                    <m:d>
                      <m:dPr>
                        <m:begChr m:val="|"/>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𝑝</m:t>
                            </m:r>
                          </m:e>
                          <m:sub>
                            <m:r>
                              <a:rPr lang="en-US" sz="1200" b="0" i="1" smtClean="0">
                                <a:latin typeface="Cambria Math" panose="02040503050406030204" pitchFamily="18" charset="0"/>
                              </a:rPr>
                              <m:t>𝑑𝑎𝑡𝑎</m:t>
                            </m:r>
                          </m:sub>
                        </m:sSub>
                      </m:e>
                    </m:d>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𝐸</m:t>
                        </m:r>
                      </m:e>
                      <m:sub>
                        <m:r>
                          <a:rPr lang="en-US" sz="1200" i="1">
                            <a:latin typeface="Cambria Math" panose="02040503050406030204" pitchFamily="18" charset="0"/>
                          </a:rPr>
                          <m:t>𝑥</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𝑝</m:t>
                            </m:r>
                          </m:e>
                          <m:sub>
                            <m:r>
                              <a:rPr lang="en-US" sz="1200" b="0" i="1" smtClean="0">
                                <a:latin typeface="Cambria Math" panose="02040503050406030204" pitchFamily="18" charset="0"/>
                              </a:rPr>
                              <m:t>𝑚𝑜𝑑𝑒𝑙</m:t>
                            </m:r>
                          </m:sub>
                        </m:sSub>
                      </m:sub>
                    </m:sSub>
                    <m:r>
                      <a:rPr lang="en-US"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log</m:t>
                        </m:r>
                      </m:fName>
                      <m:e>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en-US" sz="1200" i="1">
                                    <a:latin typeface="Cambria Math" panose="02040503050406030204" pitchFamily="18" charset="0"/>
                                  </a:rPr>
                                  <m:t>𝑝</m:t>
                                </m:r>
                              </m:e>
                              <m:sub>
                                <m:r>
                                  <a:rPr lang="en-US" sz="1200" b="0" i="1" smtClean="0">
                                    <a:latin typeface="Cambria Math" panose="02040503050406030204" pitchFamily="18" charset="0"/>
                                  </a:rPr>
                                  <m:t>𝑚𝑜𝑑𝑒𝑙</m:t>
                                </m:r>
                              </m:sub>
                            </m:sSub>
                            <m:d>
                              <m:dPr>
                                <m:ctrlPr>
                                  <a:rPr lang="en-US" sz="1200" i="1">
                                    <a:latin typeface="Cambria Math" panose="02040503050406030204" pitchFamily="18" charset="0"/>
                                  </a:rPr>
                                </m:ctrlPr>
                              </m:dPr>
                              <m:e>
                                <m:r>
                                  <a:rPr lang="en-US" sz="1200" i="1">
                                    <a:latin typeface="Cambria Math" panose="02040503050406030204" pitchFamily="18" charset="0"/>
                                  </a:rPr>
                                  <m:t>𝑥</m:t>
                                </m:r>
                              </m:e>
                            </m:d>
                          </m:num>
                          <m:den>
                            <m:sSub>
                              <m:sSubPr>
                                <m:ctrlPr>
                                  <a:rPr lang="en-US" sz="1200" i="1">
                                    <a:latin typeface="Cambria Math" panose="02040503050406030204" pitchFamily="18" charset="0"/>
                                  </a:rPr>
                                </m:ctrlPr>
                              </m:sSubPr>
                              <m:e>
                                <m:r>
                                  <a:rPr lang="en-US" sz="1200" i="1">
                                    <a:latin typeface="Cambria Math" panose="02040503050406030204" pitchFamily="18" charset="0"/>
                                  </a:rPr>
                                  <m:t>𝑝</m:t>
                                </m:r>
                              </m:e>
                              <m:sub>
                                <m:r>
                                  <a:rPr lang="en-US" sz="1200" b="0" i="1" smtClean="0">
                                    <a:latin typeface="Cambria Math" panose="02040503050406030204" pitchFamily="18" charset="0"/>
                                  </a:rPr>
                                  <m:t>𝑑𝑎𝑡𝑎</m:t>
                                </m:r>
                              </m:sub>
                            </m:sSub>
                            <m:d>
                              <m:dPr>
                                <m:ctrlPr>
                                  <a:rPr lang="en-US" sz="1200" i="1">
                                    <a:latin typeface="Cambria Math" panose="02040503050406030204" pitchFamily="18" charset="0"/>
                                  </a:rPr>
                                </m:ctrlPr>
                              </m:dPr>
                              <m:e>
                                <m:r>
                                  <a:rPr lang="en-US" sz="1200" i="1">
                                    <a:latin typeface="Cambria Math" panose="02040503050406030204" pitchFamily="18" charset="0"/>
                                  </a:rPr>
                                  <m:t>𝑥</m:t>
                                </m:r>
                              </m:e>
                            </m:d>
                          </m:den>
                        </m:f>
                        <m:r>
                          <a:rPr lang="en-US" sz="1200" i="1">
                            <a:latin typeface="Cambria Math" panose="02040503050406030204" pitchFamily="18" charset="0"/>
                          </a:rPr>
                          <m:t>]</m:t>
                        </m:r>
                      </m:e>
                    </m:func>
                  </m:oMath>
                </a14:m>
                <a:endParaRPr lang="en-US" sz="1200" dirty="0"/>
              </a:p>
              <a:p>
                <a:pPr lvl="1"/>
                <a:r>
                  <a:rPr lang="en-US" sz="1200" dirty="0"/>
                  <a:t>Intuitively, mode-seeking behavior</a:t>
                </a:r>
              </a:p>
              <a:p>
                <a:pPr lvl="1"/>
                <a:r>
                  <a:rPr lang="en-US" sz="1200" dirty="0"/>
                  <a:t>Focuses on making samples look realistic, instead of covering all possible data modes</a:t>
                </a:r>
              </a:p>
              <a:p>
                <a:pPr lvl="1"/>
                <a:r>
                  <a:rPr lang="en-US" sz="1200" dirty="0"/>
                  <a:t>May be OK with mode collapse</a:t>
                </a:r>
              </a:p>
              <a:p>
                <a:pPr lvl="1"/>
                <a:r>
                  <a:rPr lang="en-US" sz="1200" dirty="0"/>
                  <a:t>Kind of like </a:t>
                </a:r>
                <a:r>
                  <a:rPr lang="en-US" sz="1200"/>
                  <a:t>incentivizing precision</a:t>
                </a:r>
                <a:endParaRPr lang="en-US" sz="1200" dirty="0"/>
              </a:p>
              <a:p>
                <a:endParaRPr lang="en-US" sz="1200" dirty="0"/>
              </a:p>
              <a:p>
                <a:endParaRPr lang="en-US" sz="1200" dirty="0"/>
              </a:p>
            </p:txBody>
          </p:sp>
        </mc:Choice>
        <mc:Fallback xmlns="">
          <p:sp>
            <p:nvSpPr>
              <p:cNvPr id="3" name="Content Placeholder 2">
                <a:extLst>
                  <a:ext uri="{FF2B5EF4-FFF2-40B4-BE49-F238E27FC236}">
                    <a16:creationId xmlns:a16="http://schemas.microsoft.com/office/drawing/2014/main" id="{694CEFCA-3DD7-BDB7-84A9-710CA74931F1}"/>
                  </a:ext>
                </a:extLst>
              </p:cNvPr>
              <p:cNvSpPr>
                <a:spLocks noGrp="1" noRot="1" noChangeAspect="1" noMove="1" noResize="1" noEditPoints="1" noAdjustHandles="1" noChangeArrowheads="1" noChangeShapeType="1" noTextEdit="1"/>
              </p:cNvSpPr>
              <p:nvPr>
                <p:ph idx="1"/>
              </p:nvPr>
            </p:nvSpPr>
            <p:spPr>
              <a:xfrm>
                <a:off x="100585" y="436531"/>
                <a:ext cx="8954516" cy="3263504"/>
              </a:xfrm>
              <a:blipFill>
                <a:blip r:embed="rId2"/>
                <a:stretch>
                  <a:fillRect r="-136"/>
                </a:stretch>
              </a:blipFill>
            </p:spPr>
            <p:txBody>
              <a:bodyPr/>
              <a:lstStyle/>
              <a:p>
                <a:r>
                  <a:rPr lang="en-US">
                    <a:noFill/>
                  </a:rPr>
                  <a:t> </a:t>
                </a:r>
              </a:p>
            </p:txBody>
          </p:sp>
        </mc:Fallback>
      </mc:AlternateContent>
    </p:spTree>
    <p:extLst>
      <p:ext uri="{BB962C8B-B14F-4D97-AF65-F5344CB8AC3E}">
        <p14:creationId xmlns:p14="http://schemas.microsoft.com/office/powerpoint/2010/main" val="952663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5"/>
          <p:cNvSpPr txBox="1"/>
          <p:nvPr/>
        </p:nvSpPr>
        <p:spPr>
          <a:xfrm>
            <a:off x="-56613" y="-115297"/>
            <a:ext cx="899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Why do we use KL divergence for knowledge distillation rather than cross entropy, as we normally use for classification? </a:t>
            </a:r>
            <a:endParaRPr b="1" u="sng"/>
          </a:p>
        </p:txBody>
      </p:sp>
      <p:sp>
        <p:nvSpPr>
          <p:cNvPr id="194" name="Google Shape;194;p25"/>
          <p:cNvSpPr txBox="1"/>
          <p:nvPr/>
        </p:nvSpPr>
        <p:spPr>
          <a:xfrm>
            <a:off x="-56625" y="493075"/>
            <a:ext cx="9177000" cy="2188200"/>
          </a:xfrm>
          <a:prstGeom prst="rect">
            <a:avLst/>
          </a:prstGeom>
          <a:noFill/>
          <a:ln>
            <a:noFill/>
          </a:ln>
        </p:spPr>
        <p:txBody>
          <a:bodyPr spcFirstLastPara="1" wrap="square" lIns="91425" tIns="91425" rIns="91425" bIns="91425" anchor="t" anchorCtr="0">
            <a:spAutoFit/>
          </a:bodyPr>
          <a:lstStyle/>
          <a:p>
            <a:pPr marL="457200" lvl="0" indent="-292100" algn="l" rtl="0">
              <a:lnSpc>
                <a:spcPct val="115000"/>
              </a:lnSpc>
              <a:spcBef>
                <a:spcPts val="1000"/>
              </a:spcBef>
              <a:spcAft>
                <a:spcPts val="0"/>
              </a:spcAft>
              <a:buSzPts val="1000"/>
              <a:buChar char="●"/>
            </a:pPr>
            <a:r>
              <a:rPr lang="en" sz="1000"/>
              <a:t>Usually for classification, the target (label) distribution is one-hot, so the entropy part of the cross-entropy loss is 0</a:t>
            </a:r>
            <a:endParaRPr sz="1000"/>
          </a:p>
          <a:p>
            <a:pPr marL="914400" lvl="1" indent="-292100" algn="l" rtl="0">
              <a:lnSpc>
                <a:spcPct val="115000"/>
              </a:lnSpc>
              <a:spcBef>
                <a:spcPts val="0"/>
              </a:spcBef>
              <a:spcAft>
                <a:spcPts val="0"/>
              </a:spcAft>
              <a:buSzPts val="1000"/>
              <a:buChar char="○"/>
            </a:pPr>
            <a:r>
              <a:rPr lang="en" sz="1000"/>
              <a:t>So </a:t>
            </a:r>
            <a:r>
              <a:rPr lang="en" sz="1000" b="1"/>
              <a:t>in this case cross-entropy is equivalent to KL divergence</a:t>
            </a:r>
            <a:r>
              <a:rPr lang="en" sz="1000"/>
              <a:t>; it would also be correct to say we’re using the KL divergence as a loss function</a:t>
            </a:r>
            <a:endParaRPr sz="1000"/>
          </a:p>
          <a:p>
            <a:pPr marL="914400" lvl="1" indent="-292100" algn="l" rtl="0">
              <a:lnSpc>
                <a:spcPct val="115000"/>
              </a:lnSpc>
              <a:spcBef>
                <a:spcPts val="0"/>
              </a:spcBef>
              <a:spcAft>
                <a:spcPts val="0"/>
              </a:spcAft>
              <a:buSzPts val="1000"/>
              <a:buChar char="○"/>
            </a:pPr>
            <a:r>
              <a:rPr lang="en" sz="1000"/>
              <a:t>However, the cross-entropy formulation is a bit faster to compute usually in many libraries</a:t>
            </a:r>
            <a:endParaRPr sz="1000"/>
          </a:p>
          <a:p>
            <a:pPr marL="914400" lvl="0" indent="0" algn="l" rtl="0">
              <a:lnSpc>
                <a:spcPct val="115000"/>
              </a:lnSpc>
              <a:spcBef>
                <a:spcPts val="1000"/>
              </a:spcBef>
              <a:spcAft>
                <a:spcPts val="0"/>
              </a:spcAft>
              <a:buNone/>
            </a:pPr>
            <a:endParaRPr sz="1000"/>
          </a:p>
          <a:p>
            <a:pPr marL="457200" lvl="0" indent="-292100" algn="l" rtl="0">
              <a:lnSpc>
                <a:spcPct val="115000"/>
              </a:lnSpc>
              <a:spcBef>
                <a:spcPts val="1000"/>
              </a:spcBef>
              <a:spcAft>
                <a:spcPts val="0"/>
              </a:spcAft>
              <a:buSzPts val="1000"/>
              <a:buChar char="●"/>
            </a:pPr>
            <a:r>
              <a:rPr lang="en" sz="1000"/>
              <a:t>For distillation, we want to compare the student’s predicted label distribution to the teacher’s, which is not one-hot.</a:t>
            </a:r>
            <a:endParaRPr sz="1000"/>
          </a:p>
          <a:p>
            <a:pPr marL="914400" lvl="1" indent="-292100" algn="l" rtl="0">
              <a:lnSpc>
                <a:spcPct val="115000"/>
              </a:lnSpc>
              <a:spcBef>
                <a:spcPts val="0"/>
              </a:spcBef>
              <a:spcAft>
                <a:spcPts val="0"/>
              </a:spcAft>
              <a:buSzPts val="1000"/>
              <a:buChar char="○"/>
            </a:pPr>
            <a:r>
              <a:rPr lang="en" sz="1000"/>
              <a:t>This means the entropy portion will be non-zero; it is an additive constant</a:t>
            </a:r>
            <a:endParaRPr sz="1000"/>
          </a:p>
          <a:p>
            <a:pPr marL="914400" lvl="1" indent="-292100" algn="l" rtl="0">
              <a:lnSpc>
                <a:spcPct val="115000"/>
              </a:lnSpc>
              <a:spcBef>
                <a:spcPts val="0"/>
              </a:spcBef>
              <a:spcAft>
                <a:spcPts val="0"/>
              </a:spcAft>
              <a:buSzPts val="1000"/>
              <a:buChar char="○"/>
            </a:pPr>
            <a:r>
              <a:rPr lang="en" sz="1000"/>
              <a:t>Since the entropy portion does not depend on the network parameters, this doesn’t affect things from an optimization standpoint</a:t>
            </a:r>
            <a:endParaRPr sz="1000"/>
          </a:p>
          <a:p>
            <a:pPr marL="914400" lvl="1" indent="-292100" algn="l" rtl="0">
              <a:lnSpc>
                <a:spcPct val="115000"/>
              </a:lnSpc>
              <a:spcBef>
                <a:spcPts val="0"/>
              </a:spcBef>
              <a:spcAft>
                <a:spcPts val="0"/>
              </a:spcAft>
              <a:buSzPts val="1000"/>
              <a:buChar char="○"/>
            </a:pPr>
            <a:r>
              <a:rPr lang="en" sz="1000"/>
              <a:t>However, it leads to the “optimal” loss being non-zero (i.e. only contributions from entropy portion) and constantly fluctuate depending on the batch, which is not as intuitive or useful.</a:t>
            </a:r>
            <a:endParaRPr sz="1000"/>
          </a:p>
        </p:txBody>
      </p:sp>
      <p:sp>
        <p:nvSpPr>
          <p:cNvPr id="195" name="Google Shape;19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pic>
        <p:nvPicPr>
          <p:cNvPr id="196" name="Google Shape;196;p25"/>
          <p:cNvPicPr preferRelativeResize="0"/>
          <p:nvPr/>
        </p:nvPicPr>
        <p:blipFill>
          <a:blip r:embed="rId3">
            <a:alphaModFix/>
          </a:blip>
          <a:stretch>
            <a:fillRect/>
          </a:stretch>
        </p:blipFill>
        <p:spPr>
          <a:xfrm>
            <a:off x="3148110" y="3012072"/>
            <a:ext cx="2486780" cy="400200"/>
          </a:xfrm>
          <a:prstGeom prst="rect">
            <a:avLst/>
          </a:prstGeom>
          <a:noFill/>
          <a:ln>
            <a:noFill/>
          </a:ln>
        </p:spPr>
      </p:pic>
      <p:pic>
        <p:nvPicPr>
          <p:cNvPr id="197" name="Google Shape;197;p25"/>
          <p:cNvPicPr preferRelativeResize="0"/>
          <p:nvPr/>
        </p:nvPicPr>
        <p:blipFill>
          <a:blip r:embed="rId4">
            <a:alphaModFix/>
          </a:blip>
          <a:stretch>
            <a:fillRect/>
          </a:stretch>
        </p:blipFill>
        <p:spPr>
          <a:xfrm>
            <a:off x="3119225" y="3800675"/>
            <a:ext cx="1802948" cy="400200"/>
          </a:xfrm>
          <a:prstGeom prst="rect">
            <a:avLst/>
          </a:prstGeom>
          <a:noFill/>
          <a:ln>
            <a:noFill/>
          </a:ln>
        </p:spPr>
      </p:pic>
      <p:pic>
        <p:nvPicPr>
          <p:cNvPr id="198" name="Google Shape;198;p25"/>
          <p:cNvPicPr preferRelativeResize="0"/>
          <p:nvPr/>
        </p:nvPicPr>
        <p:blipFill>
          <a:blip r:embed="rId5">
            <a:alphaModFix/>
          </a:blip>
          <a:stretch>
            <a:fillRect/>
          </a:stretch>
        </p:blipFill>
        <p:spPr>
          <a:xfrm>
            <a:off x="349295" y="3500345"/>
            <a:ext cx="2185870" cy="233350"/>
          </a:xfrm>
          <a:prstGeom prst="rect">
            <a:avLst/>
          </a:prstGeom>
          <a:noFill/>
          <a:ln>
            <a:noFill/>
          </a:ln>
        </p:spPr>
      </p:pic>
      <p:sp>
        <p:nvSpPr>
          <p:cNvPr id="199" name="Google Shape;199;p25"/>
          <p:cNvSpPr txBox="1"/>
          <p:nvPr/>
        </p:nvSpPr>
        <p:spPr>
          <a:xfrm>
            <a:off x="272300" y="3694100"/>
            <a:ext cx="1074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i="1"/>
              <a:t>Cross Entropy</a:t>
            </a:r>
            <a:endParaRPr sz="900" i="1"/>
          </a:p>
        </p:txBody>
      </p:sp>
      <p:sp>
        <p:nvSpPr>
          <p:cNvPr id="200" name="Google Shape;200;p25"/>
          <p:cNvSpPr txBox="1"/>
          <p:nvPr/>
        </p:nvSpPr>
        <p:spPr>
          <a:xfrm>
            <a:off x="3063963" y="3372375"/>
            <a:ext cx="2322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i="1"/>
              <a:t>Entropy (0 in the one-hot case)</a:t>
            </a:r>
            <a:endParaRPr sz="900" i="1"/>
          </a:p>
        </p:txBody>
      </p:sp>
      <p:sp>
        <p:nvSpPr>
          <p:cNvPr id="201" name="Google Shape;201;p25"/>
          <p:cNvSpPr txBox="1"/>
          <p:nvPr/>
        </p:nvSpPr>
        <p:spPr>
          <a:xfrm>
            <a:off x="3063963" y="4200875"/>
            <a:ext cx="2322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i="1"/>
              <a:t>KL Divergence</a:t>
            </a:r>
            <a:endParaRPr sz="900" i="1"/>
          </a:p>
        </p:txBody>
      </p:sp>
      <p:pic>
        <p:nvPicPr>
          <p:cNvPr id="202" name="Google Shape;202;p25"/>
          <p:cNvPicPr preferRelativeResize="0"/>
          <p:nvPr/>
        </p:nvPicPr>
        <p:blipFill>
          <a:blip r:embed="rId6">
            <a:alphaModFix/>
          </a:blip>
          <a:stretch>
            <a:fillRect/>
          </a:stretch>
        </p:blipFill>
        <p:spPr>
          <a:xfrm>
            <a:off x="349300" y="3050648"/>
            <a:ext cx="1869109" cy="400200"/>
          </a:xfrm>
          <a:prstGeom prst="rect">
            <a:avLst/>
          </a:prstGeom>
          <a:noFill/>
          <a:ln>
            <a:noFill/>
          </a:ln>
        </p:spPr>
      </p:pic>
      <p:sp>
        <p:nvSpPr>
          <p:cNvPr id="203" name="Google Shape;203;p25"/>
          <p:cNvSpPr/>
          <p:nvPr/>
        </p:nvSpPr>
        <p:spPr>
          <a:xfrm>
            <a:off x="227725" y="2851450"/>
            <a:ext cx="5554500" cy="1752300"/>
          </a:xfrm>
          <a:prstGeom prst="rect">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4" name="Google Shape;204;p25" descr="{&quot;type&quot;:&quot;$&quot;,&quot;code&quot;:&quot;$-\\sum_{i=1}^{N}\\sum_{j=1}^{C}y_{ic}\\log_{\\,}\\left(f\\left(x_{i}\\right)_{c}\\right)$&quot;,&quot;id&quot;:&quot;1&quot;,&quot;font&quot;:{&quot;color&quot;:&quot;#000000&quot;,&quot;size&quot;:12,&quot;family&quot;:&quot;Arial&quot;},&quot;aid&quot;:null,&quot;backgroundColor&quot;:&quot;#FFFFFF&quot;,&quot;backgroundColorModified&quot;:false,&quot;ts&quot;:1648979540711,&quot;cs&quot;:&quot;3ixpe9TsWduHtTVi80awQw==&quot;,&quot;size&quot;:{&quot;width&quot;:223.40000000000006,&quot;height&quot;:26.399999999999988}}"/>
          <p:cNvPicPr preferRelativeResize="0"/>
          <p:nvPr/>
        </p:nvPicPr>
        <p:blipFill>
          <a:blip r:embed="rId7">
            <a:alphaModFix/>
          </a:blip>
          <a:stretch>
            <a:fillRect/>
          </a:stretch>
        </p:blipFill>
        <p:spPr>
          <a:xfrm>
            <a:off x="6366150" y="3199400"/>
            <a:ext cx="2127885" cy="251460"/>
          </a:xfrm>
          <a:prstGeom prst="rect">
            <a:avLst/>
          </a:prstGeom>
          <a:noFill/>
          <a:ln>
            <a:noFill/>
          </a:ln>
        </p:spPr>
      </p:pic>
      <p:sp>
        <p:nvSpPr>
          <p:cNvPr id="2" name="TextBox 1">
            <a:extLst>
              <a:ext uri="{FF2B5EF4-FFF2-40B4-BE49-F238E27FC236}">
                <a16:creationId xmlns:a16="http://schemas.microsoft.com/office/drawing/2014/main" id="{77F94AA5-611B-EAD4-7150-6554E0A5A15F}"/>
              </a:ext>
            </a:extLst>
          </p:cNvPr>
          <p:cNvSpPr txBox="1"/>
          <p:nvPr/>
        </p:nvSpPr>
        <p:spPr>
          <a:xfrm>
            <a:off x="7900564" y="4960415"/>
            <a:ext cx="1335622" cy="215444"/>
          </a:xfrm>
          <a:prstGeom prst="rect">
            <a:avLst/>
          </a:prstGeom>
          <a:noFill/>
        </p:spPr>
        <p:txBody>
          <a:bodyPr wrap="none" rtlCol="0">
            <a:spAutoFit/>
          </a:bodyPr>
          <a:lstStyle/>
          <a:p>
            <a:r>
              <a:rPr lang="en-US" sz="800" i="1" dirty="0"/>
              <a:t>Loss Functions &amp; Metrics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1000"/>
                                        <p:tgtEl>
                                          <p:spTgt spid="194"/>
                                        </p:tgtEl>
                                      </p:cBhvr>
                                    </p:animEffect>
                                  </p:childTnLst>
                                </p:cTn>
                              </p:par>
                              <p:par>
                                <p:cTn id="8" presetID="10" presetClass="entr" presetSubtype="0" fill="hold"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fade">
                                      <p:cBhvr>
                                        <p:cTn id="10" dur="1000"/>
                                        <p:tgtEl>
                                          <p:spTgt spid="195"/>
                                        </p:tgtEl>
                                      </p:cBhvr>
                                    </p:animEffect>
                                  </p:childTnLst>
                                </p:cTn>
                              </p:par>
                              <p:par>
                                <p:cTn id="11" presetID="10" presetClass="entr" presetSubtype="0" fill="hold" nodeType="withEffect">
                                  <p:stCondLst>
                                    <p:cond delay="0"/>
                                  </p:stCondLst>
                                  <p:childTnLst>
                                    <p:set>
                                      <p:cBhvr>
                                        <p:cTn id="12" dur="1" fill="hold">
                                          <p:stCondLst>
                                            <p:cond delay="0"/>
                                          </p:stCondLst>
                                        </p:cTn>
                                        <p:tgtEl>
                                          <p:spTgt spid="196"/>
                                        </p:tgtEl>
                                        <p:attrNameLst>
                                          <p:attrName>style.visibility</p:attrName>
                                        </p:attrNameLst>
                                      </p:cBhvr>
                                      <p:to>
                                        <p:strVal val="visible"/>
                                      </p:to>
                                    </p:set>
                                    <p:animEffect transition="in" filter="fade">
                                      <p:cBhvr>
                                        <p:cTn id="13" dur="1000"/>
                                        <p:tgtEl>
                                          <p:spTgt spid="196"/>
                                        </p:tgtEl>
                                      </p:cBhvr>
                                    </p:animEffect>
                                  </p:childTnLst>
                                </p:cTn>
                              </p:par>
                              <p:par>
                                <p:cTn id="14" presetID="10" presetClass="entr" presetSubtype="0" fill="hold" nodeType="withEffect">
                                  <p:stCondLst>
                                    <p:cond delay="0"/>
                                  </p:stCondLst>
                                  <p:childTnLst>
                                    <p:set>
                                      <p:cBhvr>
                                        <p:cTn id="15" dur="1" fill="hold">
                                          <p:stCondLst>
                                            <p:cond delay="0"/>
                                          </p:stCondLst>
                                        </p:cTn>
                                        <p:tgtEl>
                                          <p:spTgt spid="197"/>
                                        </p:tgtEl>
                                        <p:attrNameLst>
                                          <p:attrName>style.visibility</p:attrName>
                                        </p:attrNameLst>
                                      </p:cBhvr>
                                      <p:to>
                                        <p:strVal val="visible"/>
                                      </p:to>
                                    </p:set>
                                    <p:animEffect transition="in" filter="fade">
                                      <p:cBhvr>
                                        <p:cTn id="16" dur="1000"/>
                                        <p:tgtEl>
                                          <p:spTgt spid="197"/>
                                        </p:tgtEl>
                                      </p:cBhvr>
                                    </p:animEffect>
                                  </p:childTnLst>
                                </p:cTn>
                              </p:par>
                              <p:par>
                                <p:cTn id="17" presetID="10" presetClass="entr" presetSubtype="0" fill="hold" nodeType="withEffect">
                                  <p:stCondLst>
                                    <p:cond delay="0"/>
                                  </p:stCondLst>
                                  <p:childTnLst>
                                    <p:set>
                                      <p:cBhvr>
                                        <p:cTn id="18" dur="1" fill="hold">
                                          <p:stCondLst>
                                            <p:cond delay="0"/>
                                          </p:stCondLst>
                                        </p:cTn>
                                        <p:tgtEl>
                                          <p:spTgt spid="198"/>
                                        </p:tgtEl>
                                        <p:attrNameLst>
                                          <p:attrName>style.visibility</p:attrName>
                                        </p:attrNameLst>
                                      </p:cBhvr>
                                      <p:to>
                                        <p:strVal val="visible"/>
                                      </p:to>
                                    </p:set>
                                    <p:animEffect transition="in" filter="fade">
                                      <p:cBhvr>
                                        <p:cTn id="19" dur="1000"/>
                                        <p:tgtEl>
                                          <p:spTgt spid="198"/>
                                        </p:tgtEl>
                                      </p:cBhvr>
                                    </p:animEffect>
                                  </p:childTnLst>
                                </p:cTn>
                              </p:par>
                              <p:par>
                                <p:cTn id="20" presetID="10" presetClass="entr" presetSubtype="0" fill="hold" nodeType="withEffect">
                                  <p:stCondLst>
                                    <p:cond delay="0"/>
                                  </p:stCondLst>
                                  <p:childTnLst>
                                    <p:set>
                                      <p:cBhvr>
                                        <p:cTn id="21" dur="1" fill="hold">
                                          <p:stCondLst>
                                            <p:cond delay="0"/>
                                          </p:stCondLst>
                                        </p:cTn>
                                        <p:tgtEl>
                                          <p:spTgt spid="199"/>
                                        </p:tgtEl>
                                        <p:attrNameLst>
                                          <p:attrName>style.visibility</p:attrName>
                                        </p:attrNameLst>
                                      </p:cBhvr>
                                      <p:to>
                                        <p:strVal val="visible"/>
                                      </p:to>
                                    </p:set>
                                    <p:animEffect transition="in" filter="fade">
                                      <p:cBhvr>
                                        <p:cTn id="22" dur="1000"/>
                                        <p:tgtEl>
                                          <p:spTgt spid="199"/>
                                        </p:tgtEl>
                                      </p:cBhvr>
                                    </p:animEffect>
                                  </p:childTnLst>
                                </p:cTn>
                              </p:par>
                              <p:par>
                                <p:cTn id="23" presetID="10" presetClass="entr" presetSubtype="0" fill="hold" nodeType="withEffect">
                                  <p:stCondLst>
                                    <p:cond delay="0"/>
                                  </p:stCondLst>
                                  <p:childTnLst>
                                    <p:set>
                                      <p:cBhvr>
                                        <p:cTn id="24" dur="1" fill="hold">
                                          <p:stCondLst>
                                            <p:cond delay="0"/>
                                          </p:stCondLst>
                                        </p:cTn>
                                        <p:tgtEl>
                                          <p:spTgt spid="200"/>
                                        </p:tgtEl>
                                        <p:attrNameLst>
                                          <p:attrName>style.visibility</p:attrName>
                                        </p:attrNameLst>
                                      </p:cBhvr>
                                      <p:to>
                                        <p:strVal val="visible"/>
                                      </p:to>
                                    </p:set>
                                    <p:animEffect transition="in" filter="fade">
                                      <p:cBhvr>
                                        <p:cTn id="25" dur="1000"/>
                                        <p:tgtEl>
                                          <p:spTgt spid="200"/>
                                        </p:tgtEl>
                                      </p:cBhvr>
                                    </p:animEffect>
                                  </p:childTnLst>
                                </p:cTn>
                              </p:par>
                              <p:par>
                                <p:cTn id="26" presetID="10" presetClass="entr" presetSubtype="0" fill="hold" nodeType="withEffect">
                                  <p:stCondLst>
                                    <p:cond delay="0"/>
                                  </p:stCondLst>
                                  <p:childTnLst>
                                    <p:set>
                                      <p:cBhvr>
                                        <p:cTn id="27" dur="1" fill="hold">
                                          <p:stCondLst>
                                            <p:cond delay="0"/>
                                          </p:stCondLst>
                                        </p:cTn>
                                        <p:tgtEl>
                                          <p:spTgt spid="201"/>
                                        </p:tgtEl>
                                        <p:attrNameLst>
                                          <p:attrName>style.visibility</p:attrName>
                                        </p:attrNameLst>
                                      </p:cBhvr>
                                      <p:to>
                                        <p:strVal val="visible"/>
                                      </p:to>
                                    </p:set>
                                    <p:animEffect transition="in" filter="fade">
                                      <p:cBhvr>
                                        <p:cTn id="28" dur="1000"/>
                                        <p:tgtEl>
                                          <p:spTgt spid="201"/>
                                        </p:tgtEl>
                                      </p:cBhvr>
                                    </p:animEffect>
                                  </p:childTnLst>
                                </p:cTn>
                              </p:par>
                              <p:par>
                                <p:cTn id="29" presetID="10"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animEffect transition="in" filter="fade">
                                      <p:cBhvr>
                                        <p:cTn id="31" dur="1000"/>
                                        <p:tgtEl>
                                          <p:spTgt spid="202"/>
                                        </p:tgtEl>
                                      </p:cBhvr>
                                    </p:animEffect>
                                  </p:childTnLst>
                                </p:cTn>
                              </p:par>
                              <p:par>
                                <p:cTn id="32" presetID="10" presetClass="entr" presetSubtype="0" fill="hold" nodeType="withEffect">
                                  <p:stCondLst>
                                    <p:cond delay="0"/>
                                  </p:stCondLst>
                                  <p:childTnLst>
                                    <p:set>
                                      <p:cBhvr>
                                        <p:cTn id="33" dur="1" fill="hold">
                                          <p:stCondLst>
                                            <p:cond delay="0"/>
                                          </p:stCondLst>
                                        </p:cTn>
                                        <p:tgtEl>
                                          <p:spTgt spid="203"/>
                                        </p:tgtEl>
                                        <p:attrNameLst>
                                          <p:attrName>style.visibility</p:attrName>
                                        </p:attrNameLst>
                                      </p:cBhvr>
                                      <p:to>
                                        <p:strVal val="visible"/>
                                      </p:to>
                                    </p:set>
                                    <p:animEffect transition="in" filter="fade">
                                      <p:cBhvr>
                                        <p:cTn id="34" dur="1000"/>
                                        <p:tgtEl>
                                          <p:spTgt spid="203"/>
                                        </p:tgtEl>
                                      </p:cBhvr>
                                    </p:animEffect>
                                  </p:childTnLst>
                                </p:cTn>
                              </p:par>
                              <p:par>
                                <p:cTn id="35" presetID="10" presetClass="entr" presetSubtype="0" fill="hold" nodeType="withEffect">
                                  <p:stCondLst>
                                    <p:cond delay="0"/>
                                  </p:stCondLst>
                                  <p:childTnLst>
                                    <p:set>
                                      <p:cBhvr>
                                        <p:cTn id="36" dur="1" fill="hold">
                                          <p:stCondLst>
                                            <p:cond delay="0"/>
                                          </p:stCondLst>
                                        </p:cTn>
                                        <p:tgtEl>
                                          <p:spTgt spid="204"/>
                                        </p:tgtEl>
                                        <p:attrNameLst>
                                          <p:attrName>style.visibility</p:attrName>
                                        </p:attrNameLst>
                                      </p:cBhvr>
                                      <p:to>
                                        <p:strVal val="visible"/>
                                      </p:to>
                                    </p:set>
                                    <p:animEffect transition="in" filter="fade">
                                      <p:cBhvr>
                                        <p:cTn id="37" dur="10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10308</TotalTime>
  <Words>7524</Words>
  <Application>Microsoft Office PowerPoint</Application>
  <PresentationFormat>On-screen Show (16:9)</PresentationFormat>
  <Paragraphs>543</Paragraphs>
  <Slides>38</Slides>
  <Notes>36</Notes>
  <HiddenSlides>13</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38</vt:i4>
      </vt:variant>
    </vt:vector>
  </HeadingPairs>
  <TitlesOfParts>
    <vt:vector size="41" baseType="lpstr">
      <vt:lpstr>Arial</vt:lpstr>
      <vt:lpstr>Cambria Math</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are the differences between the regular and reverse KL divergence?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Goes Here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Brandon Leung</dc:creator>
  <cp:lastModifiedBy>Brandon Leung</cp:lastModifiedBy>
  <cp:revision>1</cp:revision>
  <dcterms:modified xsi:type="dcterms:W3CDTF">2025-08-10T00:03:09Z</dcterms:modified>
</cp:coreProperties>
</file>